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595" r:id="rId3"/>
    <p:sldId id="611" r:id="rId4"/>
    <p:sldId id="606" r:id="rId5"/>
    <p:sldId id="607" r:id="rId6"/>
    <p:sldId id="608" r:id="rId7"/>
    <p:sldId id="609" r:id="rId8"/>
    <p:sldId id="610" r:id="rId9"/>
    <p:sldId id="612" r:id="rId10"/>
    <p:sldId id="613" r:id="rId11"/>
    <p:sldId id="557" r:id="rId12"/>
    <p:sldId id="496" r:id="rId13"/>
    <p:sldId id="497" r:id="rId14"/>
    <p:sldId id="498" r:id="rId15"/>
    <p:sldId id="499" r:id="rId16"/>
    <p:sldId id="500" r:id="rId17"/>
    <p:sldId id="501" r:id="rId18"/>
    <p:sldId id="570" r:id="rId19"/>
    <p:sldId id="597" r:id="rId20"/>
    <p:sldId id="572" r:id="rId21"/>
    <p:sldId id="575" r:id="rId22"/>
    <p:sldId id="583" r:id="rId23"/>
    <p:sldId id="573" r:id="rId24"/>
    <p:sldId id="602" r:id="rId25"/>
    <p:sldId id="577" r:id="rId26"/>
    <p:sldId id="604" r:id="rId27"/>
    <p:sldId id="603" r:id="rId28"/>
    <p:sldId id="578" r:id="rId29"/>
    <p:sldId id="579" r:id="rId30"/>
    <p:sldId id="580" r:id="rId31"/>
    <p:sldId id="437" r:id="rId32"/>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6067467-E356-4D1B-A980-854A260FD949}">
          <p14:sldIdLst>
            <p14:sldId id="256"/>
            <p14:sldId id="595"/>
            <p14:sldId id="611"/>
            <p14:sldId id="606"/>
            <p14:sldId id="607"/>
            <p14:sldId id="608"/>
            <p14:sldId id="609"/>
            <p14:sldId id="610"/>
            <p14:sldId id="612"/>
            <p14:sldId id="613"/>
            <p14:sldId id="557"/>
            <p14:sldId id="496"/>
            <p14:sldId id="497"/>
            <p14:sldId id="498"/>
            <p14:sldId id="499"/>
            <p14:sldId id="500"/>
            <p14:sldId id="501"/>
            <p14:sldId id="570"/>
            <p14:sldId id="597"/>
            <p14:sldId id="572"/>
            <p14:sldId id="575"/>
            <p14:sldId id="583"/>
            <p14:sldId id="573"/>
            <p14:sldId id="602"/>
            <p14:sldId id="577"/>
            <p14:sldId id="604"/>
            <p14:sldId id="603"/>
            <p14:sldId id="578"/>
            <p14:sldId id="579"/>
            <p14:sldId id="580"/>
            <p14:sldId id="4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ltysová Andrea Mgr., DiS. (MPSV)" initials="FAMD(" lastIdx="2" clrIdx="0"/>
  <p:cmAuthor id="1" name="Prezentace" initials="P"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Střední styl 1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20" autoAdjust="0"/>
    <p:restoredTop sz="94655" autoAdjust="0"/>
  </p:normalViewPr>
  <p:slideViewPr>
    <p:cSldViewPr>
      <p:cViewPr varScale="1">
        <p:scale>
          <a:sx n="76" d="100"/>
          <a:sy n="76" d="100"/>
        </p:scale>
        <p:origin x="571"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5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D:\Se&#353;it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Se&#353;it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rtin.kahanek\Documents\00Moje%20agenda\Financov&#225;n&#237;%20soc.%20slu&#382;eb\ISPROFIN%20historie%20graf.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artin.kahanek\Documents\00Moje%20agenda\Financov&#225;n&#237;%20soc.%20slu&#382;eb\v&#253;voj%20dotac&#237;%20MPSV.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List1!$A$2</c:f>
              <c:strCache>
                <c:ptCount val="1"/>
                <c:pt idx="0">
                  <c:v>2013</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List1!$B$2:$J$2</c:f>
              <c:numCache>
                <c:formatCode>#,##0_ ;\-#,##0\ </c:formatCode>
                <c:ptCount val="9"/>
                <c:pt idx="0">
                  <c:v>5938980070</c:v>
                </c:pt>
                <c:pt idx="1">
                  <c:v>6931003534</c:v>
                </c:pt>
                <c:pt idx="2">
                  <c:v>1249258014</c:v>
                </c:pt>
                <c:pt idx="3">
                  <c:v>6556068676</c:v>
                </c:pt>
                <c:pt idx="4">
                  <c:v>2087237290</c:v>
                </c:pt>
                <c:pt idx="5">
                  <c:v>2512170849</c:v>
                </c:pt>
                <c:pt idx="6">
                  <c:v>166620350</c:v>
                </c:pt>
                <c:pt idx="7">
                  <c:v>955991088</c:v>
                </c:pt>
                <c:pt idx="8">
                  <c:v>2225909677</c:v>
                </c:pt>
              </c:numCache>
            </c:numRef>
          </c:val>
          <c:extLst>
            <c:ext xmlns:c16="http://schemas.microsoft.com/office/drawing/2014/chart" uri="{C3380CC4-5D6E-409C-BE32-E72D297353CC}">
              <c16:uniqueId val="{00000000-1D97-4674-8E2A-B08EECCBB162}"/>
            </c:ext>
          </c:extLst>
        </c:ser>
        <c:ser>
          <c:idx val="1"/>
          <c:order val="1"/>
          <c:tx>
            <c:strRef>
              <c:f>List1!$A$4</c:f>
              <c:strCache>
                <c:ptCount val="1"/>
                <c:pt idx="0">
                  <c:v>2015</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List1!$B$4:$J$4</c:f>
              <c:numCache>
                <c:formatCode>#,##0_ ;\-#,##0\ </c:formatCode>
                <c:ptCount val="9"/>
                <c:pt idx="0">
                  <c:v>6373007023</c:v>
                </c:pt>
                <c:pt idx="1">
                  <c:v>7650822428</c:v>
                </c:pt>
                <c:pt idx="2">
                  <c:v>1478243654</c:v>
                </c:pt>
                <c:pt idx="3">
                  <c:v>8565000000</c:v>
                </c:pt>
                <c:pt idx="4">
                  <c:v>2736981041</c:v>
                </c:pt>
                <c:pt idx="5">
                  <c:v>2626388853</c:v>
                </c:pt>
                <c:pt idx="6">
                  <c:v>151175986</c:v>
                </c:pt>
                <c:pt idx="7">
                  <c:v>589121296</c:v>
                </c:pt>
                <c:pt idx="8">
                  <c:v>1898084846</c:v>
                </c:pt>
              </c:numCache>
            </c:numRef>
          </c:val>
          <c:extLst>
            <c:ext xmlns:c16="http://schemas.microsoft.com/office/drawing/2014/chart" uri="{C3380CC4-5D6E-409C-BE32-E72D297353CC}">
              <c16:uniqueId val="{00000001-1D97-4674-8E2A-B08EECCBB162}"/>
            </c:ext>
          </c:extLst>
        </c:ser>
        <c:ser>
          <c:idx val="2"/>
          <c:order val="2"/>
          <c:tx>
            <c:strRef>
              <c:f>List1!$A$4</c:f>
              <c:strCache>
                <c:ptCount val="1"/>
                <c:pt idx="0">
                  <c:v>2015</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List1!$B$4:$J$4</c:f>
              <c:numCache>
                <c:formatCode>#,##0_ ;\-#,##0\ </c:formatCode>
                <c:ptCount val="9"/>
                <c:pt idx="0">
                  <c:v>6373007023</c:v>
                </c:pt>
                <c:pt idx="1">
                  <c:v>7650822428</c:v>
                </c:pt>
                <c:pt idx="2">
                  <c:v>1478243654</c:v>
                </c:pt>
                <c:pt idx="3">
                  <c:v>8565000000</c:v>
                </c:pt>
                <c:pt idx="4">
                  <c:v>2736981041</c:v>
                </c:pt>
                <c:pt idx="5">
                  <c:v>2626388853</c:v>
                </c:pt>
                <c:pt idx="6">
                  <c:v>151175986</c:v>
                </c:pt>
                <c:pt idx="7">
                  <c:v>589121296</c:v>
                </c:pt>
                <c:pt idx="8">
                  <c:v>1898084846</c:v>
                </c:pt>
              </c:numCache>
            </c:numRef>
          </c:val>
          <c:extLst>
            <c:ext xmlns:c16="http://schemas.microsoft.com/office/drawing/2014/chart" uri="{C3380CC4-5D6E-409C-BE32-E72D297353CC}">
              <c16:uniqueId val="{00000002-1D97-4674-8E2A-B08EECCBB162}"/>
            </c:ext>
          </c:extLst>
        </c:ser>
        <c:ser>
          <c:idx val="3"/>
          <c:order val="3"/>
          <c:tx>
            <c:strRef>
              <c:f>List1!$A$5</c:f>
              <c:strCache>
                <c:ptCount val="1"/>
                <c:pt idx="0">
                  <c:v>2016</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List1!$B$5:$J$5</c:f>
              <c:numCache>
                <c:formatCode>#,##0_ ;\-#,##0\ </c:formatCode>
                <c:ptCount val="9"/>
                <c:pt idx="0">
                  <c:v>6964679636</c:v>
                </c:pt>
                <c:pt idx="1">
                  <c:v>7975330602</c:v>
                </c:pt>
                <c:pt idx="2">
                  <c:v>1654419103</c:v>
                </c:pt>
                <c:pt idx="3">
                  <c:v>9185000000</c:v>
                </c:pt>
                <c:pt idx="4">
                  <c:v>3065629328</c:v>
                </c:pt>
                <c:pt idx="5">
                  <c:v>2695504401</c:v>
                </c:pt>
                <c:pt idx="6">
                  <c:v>152869898</c:v>
                </c:pt>
                <c:pt idx="7">
                  <c:v>383170967</c:v>
                </c:pt>
                <c:pt idx="8">
                  <c:v>1964051761</c:v>
                </c:pt>
              </c:numCache>
            </c:numRef>
          </c:val>
          <c:extLst>
            <c:ext xmlns:c16="http://schemas.microsoft.com/office/drawing/2014/chart" uri="{C3380CC4-5D6E-409C-BE32-E72D297353CC}">
              <c16:uniqueId val="{00000003-1D97-4674-8E2A-B08EECCBB162}"/>
            </c:ext>
          </c:extLst>
        </c:ser>
        <c:ser>
          <c:idx val="4"/>
          <c:order val="4"/>
          <c:tx>
            <c:strRef>
              <c:f>List1!$A$6</c:f>
              <c:strCache>
                <c:ptCount val="1"/>
                <c:pt idx="0">
                  <c:v>2017</c:v>
                </c:pt>
              </c:strCache>
            </c:strRef>
          </c:tx>
          <c:invertIfNegative val="0"/>
          <c:cat>
            <c:strRef>
              <c:f>List1!$B$1:$J$1</c:f>
              <c:strCache>
                <c:ptCount val="9"/>
                <c:pt idx="0">
                  <c:v>Příspěvek na péči</c:v>
                </c:pt>
                <c:pt idx="1">
                  <c:v>Úhrady uživatelů</c:v>
                </c:pt>
                <c:pt idx="2">
                  <c:v>Zdravotní pojišťovny</c:v>
                </c:pt>
                <c:pt idx="3">
                  <c:v>Dotace SR (kapitola 313 MPSV)</c:v>
                </c:pt>
                <c:pt idx="4">
                  <c:v>Kraje</c:v>
                </c:pt>
                <c:pt idx="5">
                  <c:v>Obce</c:v>
                </c:pt>
                <c:pt idx="6">
                  <c:v>Úřad vlády, ost. Resorty</c:v>
                </c:pt>
                <c:pt idx="7">
                  <c:v>Prostředky EU</c:v>
                </c:pt>
                <c:pt idx="8">
                  <c:v>Ostatní</c:v>
                </c:pt>
              </c:strCache>
            </c:strRef>
          </c:cat>
          <c:val>
            <c:numRef>
              <c:f>List1!$B$6:$J$6</c:f>
              <c:numCache>
                <c:formatCode>#,##0_ ;\-#,##0\ </c:formatCode>
                <c:ptCount val="9"/>
                <c:pt idx="0">
                  <c:v>7592648732</c:v>
                </c:pt>
                <c:pt idx="1">
                  <c:v>8140909224</c:v>
                </c:pt>
                <c:pt idx="2">
                  <c:v>1967159970</c:v>
                </c:pt>
                <c:pt idx="3">
                  <c:v>11248986004</c:v>
                </c:pt>
                <c:pt idx="4">
                  <c:v>3917537782</c:v>
                </c:pt>
                <c:pt idx="5">
                  <c:v>2867111153</c:v>
                </c:pt>
                <c:pt idx="6">
                  <c:v>161068929</c:v>
                </c:pt>
                <c:pt idx="7">
                  <c:v>849322320</c:v>
                </c:pt>
                <c:pt idx="8">
                  <c:v>2019011035</c:v>
                </c:pt>
              </c:numCache>
            </c:numRef>
          </c:val>
          <c:extLst>
            <c:ext xmlns:c16="http://schemas.microsoft.com/office/drawing/2014/chart" uri="{C3380CC4-5D6E-409C-BE32-E72D297353CC}">
              <c16:uniqueId val="{00000004-1D97-4674-8E2A-B08EECCBB162}"/>
            </c:ext>
          </c:extLst>
        </c:ser>
        <c:dLbls>
          <c:showLegendKey val="0"/>
          <c:showVal val="0"/>
          <c:showCatName val="0"/>
          <c:showSerName val="0"/>
          <c:showPercent val="0"/>
          <c:showBubbleSize val="0"/>
        </c:dLbls>
        <c:gapWidth val="150"/>
        <c:axId val="165902576"/>
        <c:axId val="165902016"/>
      </c:barChart>
      <c:catAx>
        <c:axId val="165902576"/>
        <c:scaling>
          <c:orientation val="minMax"/>
        </c:scaling>
        <c:delete val="0"/>
        <c:axPos val="l"/>
        <c:numFmt formatCode="General" sourceLinked="0"/>
        <c:majorTickMark val="out"/>
        <c:minorTickMark val="none"/>
        <c:tickLblPos val="nextTo"/>
        <c:crossAx val="165902016"/>
        <c:crosses val="autoZero"/>
        <c:auto val="1"/>
        <c:lblAlgn val="ctr"/>
        <c:lblOffset val="100"/>
        <c:noMultiLvlLbl val="0"/>
      </c:catAx>
      <c:valAx>
        <c:axId val="165902016"/>
        <c:scaling>
          <c:orientation val="minMax"/>
        </c:scaling>
        <c:delete val="0"/>
        <c:axPos val="b"/>
        <c:numFmt formatCode="#,##0_ ;\-#,##0\ " sourceLinked="1"/>
        <c:majorTickMark val="out"/>
        <c:minorTickMark val="none"/>
        <c:tickLblPos val="nextTo"/>
        <c:crossAx val="165902576"/>
        <c:crosses val="autoZero"/>
        <c:crossBetween val="between"/>
        <c:dispUnits>
          <c:builtInUnit val="thousands"/>
          <c:dispUnitsLbl/>
        </c:dispUnits>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List2!$B$1</c:f>
              <c:strCache>
                <c:ptCount val="1"/>
                <c:pt idx="0">
                  <c:v>Dotace SR (kapitola 313 MPSV)</c:v>
                </c:pt>
              </c:strCache>
            </c:strRef>
          </c:tx>
          <c:marker>
            <c:symbol val="none"/>
          </c:marker>
          <c:cat>
            <c:numRef>
              <c:f>List2!$A$2:$A$6</c:f>
              <c:numCache>
                <c:formatCode>General</c:formatCode>
                <c:ptCount val="5"/>
                <c:pt idx="0">
                  <c:v>2013</c:v>
                </c:pt>
                <c:pt idx="1">
                  <c:v>2014</c:v>
                </c:pt>
                <c:pt idx="2">
                  <c:v>2015</c:v>
                </c:pt>
                <c:pt idx="3">
                  <c:v>2016</c:v>
                </c:pt>
                <c:pt idx="4">
                  <c:v>2017</c:v>
                </c:pt>
              </c:numCache>
            </c:numRef>
          </c:cat>
          <c:val>
            <c:numRef>
              <c:f>List2!$B$2:$B$6</c:f>
              <c:numCache>
                <c:formatCode>_-* #,##0\ "Kč"_-;\-* #,##0\ "Kč"_-;_-* "-"??\ "Kč"_-;_-@_-</c:formatCode>
                <c:ptCount val="5"/>
                <c:pt idx="0">
                  <c:v>6556068676</c:v>
                </c:pt>
                <c:pt idx="1">
                  <c:v>7707498387</c:v>
                </c:pt>
                <c:pt idx="2">
                  <c:v>8565000000</c:v>
                </c:pt>
                <c:pt idx="3">
                  <c:v>9185000000</c:v>
                </c:pt>
                <c:pt idx="4">
                  <c:v>11248986004</c:v>
                </c:pt>
              </c:numCache>
            </c:numRef>
          </c:val>
          <c:smooth val="0"/>
          <c:extLst>
            <c:ext xmlns:c16="http://schemas.microsoft.com/office/drawing/2014/chart" uri="{C3380CC4-5D6E-409C-BE32-E72D297353CC}">
              <c16:uniqueId val="{00000000-C76E-41CC-BC48-E7E57FF67EE5}"/>
            </c:ext>
          </c:extLst>
        </c:ser>
        <c:ser>
          <c:idx val="1"/>
          <c:order val="1"/>
          <c:tx>
            <c:strRef>
              <c:f>List2!$C$1</c:f>
              <c:strCache>
                <c:ptCount val="1"/>
                <c:pt idx="0">
                  <c:v>Kraje</c:v>
                </c:pt>
              </c:strCache>
            </c:strRef>
          </c:tx>
          <c:marker>
            <c:symbol val="none"/>
          </c:marker>
          <c:cat>
            <c:numRef>
              <c:f>List2!$A$2:$A$6</c:f>
              <c:numCache>
                <c:formatCode>General</c:formatCode>
                <c:ptCount val="5"/>
                <c:pt idx="0">
                  <c:v>2013</c:v>
                </c:pt>
                <c:pt idx="1">
                  <c:v>2014</c:v>
                </c:pt>
                <c:pt idx="2">
                  <c:v>2015</c:v>
                </c:pt>
                <c:pt idx="3">
                  <c:v>2016</c:v>
                </c:pt>
                <c:pt idx="4">
                  <c:v>2017</c:v>
                </c:pt>
              </c:numCache>
            </c:numRef>
          </c:cat>
          <c:val>
            <c:numRef>
              <c:f>List2!$C$2:$C$6</c:f>
              <c:numCache>
                <c:formatCode>_-* #,##0\ "Kč"_-;\-* #,##0\ "Kč"_-;_-* "-"??\ "Kč"_-;_-@_-</c:formatCode>
                <c:ptCount val="5"/>
                <c:pt idx="0">
                  <c:v>2087237290</c:v>
                </c:pt>
                <c:pt idx="1">
                  <c:v>2113834246</c:v>
                </c:pt>
                <c:pt idx="2">
                  <c:v>2736981041</c:v>
                </c:pt>
                <c:pt idx="3">
                  <c:v>3065629328</c:v>
                </c:pt>
                <c:pt idx="4">
                  <c:v>3917537782</c:v>
                </c:pt>
              </c:numCache>
            </c:numRef>
          </c:val>
          <c:smooth val="0"/>
          <c:extLst>
            <c:ext xmlns:c16="http://schemas.microsoft.com/office/drawing/2014/chart" uri="{C3380CC4-5D6E-409C-BE32-E72D297353CC}">
              <c16:uniqueId val="{00000001-C76E-41CC-BC48-E7E57FF67EE5}"/>
            </c:ext>
          </c:extLst>
        </c:ser>
        <c:ser>
          <c:idx val="2"/>
          <c:order val="2"/>
          <c:tx>
            <c:strRef>
              <c:f>List2!$D$1</c:f>
              <c:strCache>
                <c:ptCount val="1"/>
                <c:pt idx="0">
                  <c:v>Obce</c:v>
                </c:pt>
              </c:strCache>
            </c:strRef>
          </c:tx>
          <c:marker>
            <c:symbol val="none"/>
          </c:marker>
          <c:cat>
            <c:numRef>
              <c:f>List2!$A$2:$A$6</c:f>
              <c:numCache>
                <c:formatCode>General</c:formatCode>
                <c:ptCount val="5"/>
                <c:pt idx="0">
                  <c:v>2013</c:v>
                </c:pt>
                <c:pt idx="1">
                  <c:v>2014</c:v>
                </c:pt>
                <c:pt idx="2">
                  <c:v>2015</c:v>
                </c:pt>
                <c:pt idx="3">
                  <c:v>2016</c:v>
                </c:pt>
                <c:pt idx="4">
                  <c:v>2017</c:v>
                </c:pt>
              </c:numCache>
            </c:numRef>
          </c:cat>
          <c:val>
            <c:numRef>
              <c:f>List2!$D$2:$D$6</c:f>
              <c:numCache>
                <c:formatCode>_-* #,##0\ "Kč"_-;\-* #,##0\ "Kč"_-;_-* "-"??\ "Kč"_-;_-@_-</c:formatCode>
                <c:ptCount val="5"/>
                <c:pt idx="0">
                  <c:v>2512170849</c:v>
                </c:pt>
                <c:pt idx="1">
                  <c:v>2485011655</c:v>
                </c:pt>
                <c:pt idx="2">
                  <c:v>2626388853</c:v>
                </c:pt>
                <c:pt idx="3">
                  <c:v>2695504401</c:v>
                </c:pt>
                <c:pt idx="4">
                  <c:v>2867111153</c:v>
                </c:pt>
              </c:numCache>
            </c:numRef>
          </c:val>
          <c:smooth val="0"/>
          <c:extLst>
            <c:ext xmlns:c16="http://schemas.microsoft.com/office/drawing/2014/chart" uri="{C3380CC4-5D6E-409C-BE32-E72D297353CC}">
              <c16:uniqueId val="{00000002-C76E-41CC-BC48-E7E57FF67EE5}"/>
            </c:ext>
          </c:extLst>
        </c:ser>
        <c:dLbls>
          <c:showLegendKey val="0"/>
          <c:showVal val="0"/>
          <c:showCatName val="0"/>
          <c:showSerName val="0"/>
          <c:showPercent val="0"/>
          <c:showBubbleSize val="0"/>
        </c:dLbls>
        <c:smooth val="0"/>
        <c:axId val="231282800"/>
        <c:axId val="231283360"/>
      </c:lineChart>
      <c:catAx>
        <c:axId val="231282800"/>
        <c:scaling>
          <c:orientation val="minMax"/>
        </c:scaling>
        <c:delete val="0"/>
        <c:axPos val="b"/>
        <c:majorGridlines/>
        <c:numFmt formatCode="General" sourceLinked="1"/>
        <c:majorTickMark val="none"/>
        <c:minorTickMark val="none"/>
        <c:tickLblPos val="nextTo"/>
        <c:crossAx val="231283360"/>
        <c:crosses val="autoZero"/>
        <c:auto val="1"/>
        <c:lblAlgn val="ctr"/>
        <c:lblOffset val="100"/>
        <c:noMultiLvlLbl val="0"/>
      </c:catAx>
      <c:valAx>
        <c:axId val="231283360"/>
        <c:scaling>
          <c:orientation val="minMax"/>
        </c:scaling>
        <c:delete val="0"/>
        <c:axPos val="l"/>
        <c:majorGridlines/>
        <c:numFmt formatCode="_-* #,##0\ &quot;Kč&quot;_-;\-* #,##0\ &quot;Kč&quot;_-;_-* &quot;-&quot;??\ &quot;Kč&quot;_-;_-@_-" sourceLinked="1"/>
        <c:majorTickMark val="none"/>
        <c:minorTickMark val="none"/>
        <c:tickLblPos val="nextTo"/>
        <c:spPr>
          <a:ln w="9525">
            <a:noFill/>
          </a:ln>
        </c:spPr>
        <c:crossAx val="231282800"/>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796825593651186"/>
          <c:y val="5.1400554097404488E-2"/>
          <c:w val="0.68788372910079143"/>
          <c:h val="0.7724693193662393"/>
        </c:manualLayout>
      </c:layout>
      <c:lineChart>
        <c:grouping val="standard"/>
        <c:varyColors val="0"/>
        <c:ser>
          <c:idx val="0"/>
          <c:order val="0"/>
          <c:tx>
            <c:strRef>
              <c:f>List1!$D$2</c:f>
              <c:strCache>
                <c:ptCount val="1"/>
                <c:pt idx="0">
                  <c:v>Návrh věcné sekce</c:v>
                </c:pt>
              </c:strCache>
            </c:strRef>
          </c:tx>
          <c:cat>
            <c:numRef>
              <c:f>List1!$C$3:$C$9</c:f>
              <c:numCache>
                <c:formatCode>General</c:formatCode>
                <c:ptCount val="7"/>
                <c:pt idx="0">
                  <c:v>2015</c:v>
                </c:pt>
                <c:pt idx="1">
                  <c:v>2016</c:v>
                </c:pt>
                <c:pt idx="2">
                  <c:v>2017</c:v>
                </c:pt>
                <c:pt idx="3">
                  <c:v>2018</c:v>
                </c:pt>
                <c:pt idx="4">
                  <c:v>2019</c:v>
                </c:pt>
                <c:pt idx="5">
                  <c:v>2020</c:v>
                </c:pt>
                <c:pt idx="6">
                  <c:v>2021</c:v>
                </c:pt>
              </c:numCache>
            </c:numRef>
          </c:cat>
          <c:val>
            <c:numRef>
              <c:f>List1!$D$3:$D$9</c:f>
              <c:numCache>
                <c:formatCode>_("Kč"* #,##0.00_);_("Kč"* \(#,##0.00\);_("Kč"* "-"??_);_(@_)</c:formatCode>
                <c:ptCount val="7"/>
                <c:pt idx="0">
                  <c:v>87440000</c:v>
                </c:pt>
                <c:pt idx="1">
                  <c:v>800000000</c:v>
                </c:pt>
                <c:pt idx="2">
                  <c:v>543000000</c:v>
                </c:pt>
                <c:pt idx="3">
                  <c:v>847000000</c:v>
                </c:pt>
                <c:pt idx="4">
                  <c:v>1350000000</c:v>
                </c:pt>
                <c:pt idx="5">
                  <c:v>1650000000</c:v>
                </c:pt>
                <c:pt idx="6">
                  <c:v>3450000000</c:v>
                </c:pt>
              </c:numCache>
            </c:numRef>
          </c:val>
          <c:smooth val="0"/>
          <c:extLst>
            <c:ext xmlns:c16="http://schemas.microsoft.com/office/drawing/2014/chart" uri="{C3380CC4-5D6E-409C-BE32-E72D297353CC}">
              <c16:uniqueId val="{00000000-EC89-49B3-85C0-E1D2EE30EAB2}"/>
            </c:ext>
          </c:extLst>
        </c:ser>
        <c:ser>
          <c:idx val="1"/>
          <c:order val="1"/>
          <c:tx>
            <c:strRef>
              <c:f>List1!$E$2</c:f>
              <c:strCache>
                <c:ptCount val="1"/>
                <c:pt idx="0">
                  <c:v>Alokace ze státního rozpočtu</c:v>
                </c:pt>
              </c:strCache>
            </c:strRef>
          </c:tx>
          <c:cat>
            <c:numRef>
              <c:f>List1!$C$3:$C$9</c:f>
              <c:numCache>
                <c:formatCode>General</c:formatCode>
                <c:ptCount val="7"/>
                <c:pt idx="0">
                  <c:v>2015</c:v>
                </c:pt>
                <c:pt idx="1">
                  <c:v>2016</c:v>
                </c:pt>
                <c:pt idx="2">
                  <c:v>2017</c:v>
                </c:pt>
                <c:pt idx="3">
                  <c:v>2018</c:v>
                </c:pt>
                <c:pt idx="4">
                  <c:v>2019</c:v>
                </c:pt>
                <c:pt idx="5">
                  <c:v>2020</c:v>
                </c:pt>
                <c:pt idx="6">
                  <c:v>2021</c:v>
                </c:pt>
              </c:numCache>
            </c:numRef>
          </c:cat>
          <c:val>
            <c:numRef>
              <c:f>List1!$E$3:$E$9</c:f>
              <c:numCache>
                <c:formatCode>_("Kč"* #,##0.00_);_("Kč"* \(#,##0.00\);_("Kč"* "-"??_);_(@_)</c:formatCode>
                <c:ptCount val="7"/>
                <c:pt idx="0">
                  <c:v>227440000</c:v>
                </c:pt>
                <c:pt idx="1">
                  <c:v>524440000</c:v>
                </c:pt>
                <c:pt idx="2">
                  <c:v>427440000</c:v>
                </c:pt>
                <c:pt idx="3">
                  <c:v>0</c:v>
                </c:pt>
                <c:pt idx="4">
                  <c:v>150000000</c:v>
                </c:pt>
              </c:numCache>
            </c:numRef>
          </c:val>
          <c:smooth val="0"/>
          <c:extLst>
            <c:ext xmlns:c16="http://schemas.microsoft.com/office/drawing/2014/chart" uri="{C3380CC4-5D6E-409C-BE32-E72D297353CC}">
              <c16:uniqueId val="{00000001-EC89-49B3-85C0-E1D2EE30EAB2}"/>
            </c:ext>
          </c:extLst>
        </c:ser>
        <c:dLbls>
          <c:showLegendKey val="0"/>
          <c:showVal val="0"/>
          <c:showCatName val="0"/>
          <c:showSerName val="0"/>
          <c:showPercent val="0"/>
          <c:showBubbleSize val="0"/>
        </c:dLbls>
        <c:dropLines/>
        <c:marker val="1"/>
        <c:smooth val="0"/>
        <c:axId val="373880640"/>
        <c:axId val="373881200"/>
      </c:lineChart>
      <c:catAx>
        <c:axId val="373880640"/>
        <c:scaling>
          <c:orientation val="minMax"/>
        </c:scaling>
        <c:delete val="0"/>
        <c:axPos val="b"/>
        <c:numFmt formatCode="General" sourceLinked="1"/>
        <c:majorTickMark val="out"/>
        <c:minorTickMark val="none"/>
        <c:tickLblPos val="nextTo"/>
        <c:crossAx val="373881200"/>
        <c:crosses val="autoZero"/>
        <c:auto val="1"/>
        <c:lblAlgn val="ctr"/>
        <c:lblOffset val="100"/>
        <c:noMultiLvlLbl val="0"/>
      </c:catAx>
      <c:valAx>
        <c:axId val="373881200"/>
        <c:scaling>
          <c:orientation val="minMax"/>
        </c:scaling>
        <c:delete val="0"/>
        <c:axPos val="l"/>
        <c:majorGridlines/>
        <c:numFmt formatCode="_(&quot;Kč&quot;* #,##0.00_);_(&quot;Kč&quot;* \(#,##0.00\);_(&quot;Kč&quot;* &quot;-&quot;??_);_(@_)" sourceLinked="1"/>
        <c:majorTickMark val="out"/>
        <c:minorTickMark val="none"/>
        <c:tickLblPos val="nextTo"/>
        <c:crossAx val="373880640"/>
        <c:crosses val="autoZero"/>
        <c:crossBetween val="between"/>
      </c:valAx>
    </c:plotArea>
    <c:legend>
      <c:legendPos val="b"/>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13997711214750477"/>
          <c:y val="0.10207593059241309"/>
          <c:w val="0.84492285010240087"/>
          <c:h val="0.78936747909862726"/>
        </c:manualLayout>
      </c:layout>
      <c:barChart>
        <c:barDir val="col"/>
        <c:grouping val="stacked"/>
        <c:varyColors val="0"/>
        <c:ser>
          <c:idx val="1"/>
          <c:order val="0"/>
          <c:tx>
            <c:strRef>
              <c:f>'Vývoj 07-17'!$B$1</c:f>
              <c:strCache>
                <c:ptCount val="1"/>
                <c:pt idx="0">
                  <c:v>Celkový součet</c:v>
                </c:pt>
              </c:strCache>
            </c:strRef>
          </c:tx>
          <c:invertIfNegative val="0"/>
          <c:dPt>
            <c:idx val="8"/>
            <c:invertIfNegative val="0"/>
            <c:bubble3D val="0"/>
            <c:spPr>
              <a:solidFill>
                <a:srgbClr val="C00000"/>
              </a:solidFill>
            </c:spPr>
            <c:extLst>
              <c:ext xmlns:c16="http://schemas.microsoft.com/office/drawing/2014/chart" uri="{C3380CC4-5D6E-409C-BE32-E72D297353CC}">
                <c16:uniqueId val="{00000001-DFBD-4A9F-AB49-B2905F054C34}"/>
              </c:ext>
            </c:extLst>
          </c:dPt>
          <c:dLbls>
            <c:numFmt formatCode="#,##0.00"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'Vývoj 07-17'!$A$6:$A$14</c:f>
              <c:strCache>
                <c:ptCount val="9"/>
                <c:pt idx="0">
                  <c:v>2011</c:v>
                </c:pt>
                <c:pt idx="1">
                  <c:v>2012</c:v>
                </c:pt>
                <c:pt idx="2">
                  <c:v>2013</c:v>
                </c:pt>
                <c:pt idx="3">
                  <c:v>2014</c:v>
                </c:pt>
                <c:pt idx="4">
                  <c:v>2015</c:v>
                </c:pt>
                <c:pt idx="5">
                  <c:v>2016</c:v>
                </c:pt>
                <c:pt idx="6">
                  <c:v>2017</c:v>
                </c:pt>
                <c:pt idx="7">
                  <c:v>2018</c:v>
                </c:pt>
                <c:pt idx="8">
                  <c:v>dle návrhu zákona o státním rozpočtu (2019)</c:v>
                </c:pt>
              </c:strCache>
            </c:strRef>
          </c:cat>
          <c:val>
            <c:numRef>
              <c:f>'Vývoj 07-17'!$B$6:$B$14</c:f>
              <c:numCache>
                <c:formatCode>_-* #,##0\ "Kč"_-;\-* #,##0\ "Kč"_-;_-* "-"??\ "Kč"_-;_-@_-</c:formatCode>
                <c:ptCount val="9"/>
                <c:pt idx="0">
                  <c:v>6221260900</c:v>
                </c:pt>
                <c:pt idx="1">
                  <c:v>6380354379</c:v>
                </c:pt>
                <c:pt idx="2">
                  <c:v>6556068676</c:v>
                </c:pt>
                <c:pt idx="3">
                  <c:v>7707498387</c:v>
                </c:pt>
                <c:pt idx="4">
                  <c:v>8565000000</c:v>
                </c:pt>
                <c:pt idx="5">
                  <c:v>9185000000</c:v>
                </c:pt>
                <c:pt idx="6">
                  <c:v>11248986004</c:v>
                </c:pt>
                <c:pt idx="7">
                  <c:v>14894611712</c:v>
                </c:pt>
                <c:pt idx="8">
                  <c:v>15374611712</c:v>
                </c:pt>
              </c:numCache>
            </c:numRef>
          </c:val>
          <c:extLst>
            <c:ext xmlns:c16="http://schemas.microsoft.com/office/drawing/2014/chart" uri="{C3380CC4-5D6E-409C-BE32-E72D297353CC}">
              <c16:uniqueId val="{00000002-DFBD-4A9F-AB49-B2905F054C34}"/>
            </c:ext>
          </c:extLst>
        </c:ser>
        <c:dLbls>
          <c:dLblPos val="ctr"/>
          <c:showLegendKey val="0"/>
          <c:showVal val="1"/>
          <c:showCatName val="0"/>
          <c:showSerName val="0"/>
          <c:showPercent val="0"/>
          <c:showBubbleSize val="0"/>
        </c:dLbls>
        <c:gapWidth val="95"/>
        <c:overlap val="100"/>
        <c:axId val="373856624"/>
        <c:axId val="373859984"/>
      </c:barChart>
      <c:catAx>
        <c:axId val="373856624"/>
        <c:scaling>
          <c:orientation val="minMax"/>
        </c:scaling>
        <c:delete val="0"/>
        <c:axPos val="b"/>
        <c:numFmt formatCode="General" sourceLinked="1"/>
        <c:majorTickMark val="out"/>
        <c:minorTickMark val="none"/>
        <c:tickLblPos val="nextTo"/>
        <c:crossAx val="373859984"/>
        <c:crosses val="autoZero"/>
        <c:auto val="1"/>
        <c:lblAlgn val="ctr"/>
        <c:lblOffset val="100"/>
        <c:noMultiLvlLbl val="0"/>
      </c:catAx>
      <c:valAx>
        <c:axId val="373859984"/>
        <c:scaling>
          <c:orientation val="minMax"/>
        </c:scaling>
        <c:delete val="0"/>
        <c:axPos val="l"/>
        <c:majorGridlines/>
        <c:numFmt formatCode="#,##0.00\ _K_č" sourceLinked="0"/>
        <c:majorTickMark val="none"/>
        <c:minorTickMark val="none"/>
        <c:tickLblPos val="nextTo"/>
        <c:crossAx val="373856624"/>
        <c:crosses val="autoZero"/>
        <c:crossBetween val="between"/>
        <c:dispUnits>
          <c:builtInUnit val="billions"/>
          <c:dispUnitsLbl/>
        </c:dispUnits>
      </c:valAx>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EFBCF7-9B50-4965-BC0D-6090CAEC9533}"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cs-CZ"/>
        </a:p>
      </dgm:t>
    </dgm:pt>
    <dgm:pt modelId="{DCA1C7B9-5CDD-4DA4-A5A2-4399C6166F82}">
      <dgm:prSet phldrT="[Text]" custT="1"/>
      <dgm:spPr/>
      <dgm:t>
        <a:bodyPr/>
        <a:lstStyle/>
        <a:p>
          <a:r>
            <a:rPr lang="cs-CZ" sz="1800" b="0" dirty="0"/>
            <a:t>Přípravné práce</a:t>
          </a:r>
        </a:p>
      </dgm:t>
    </dgm:pt>
    <dgm:pt modelId="{5D39DCDF-BED7-4D5B-B065-3DEC0F0443A0}" type="parTrans" cxnId="{8DE9E61A-8535-4408-ABBB-A1129DEB998E}">
      <dgm:prSet/>
      <dgm:spPr/>
      <dgm:t>
        <a:bodyPr/>
        <a:lstStyle/>
        <a:p>
          <a:endParaRPr lang="cs-CZ" sz="2800"/>
        </a:p>
      </dgm:t>
    </dgm:pt>
    <dgm:pt modelId="{A7FA7A50-614E-46EC-94EB-CDF851F2F75D}" type="sibTrans" cxnId="{8DE9E61A-8535-4408-ABBB-A1129DEB998E}">
      <dgm:prSet/>
      <dgm:spPr/>
      <dgm:t>
        <a:bodyPr/>
        <a:lstStyle/>
        <a:p>
          <a:endParaRPr lang="cs-CZ" sz="2800"/>
        </a:p>
      </dgm:t>
    </dgm:pt>
    <dgm:pt modelId="{1AFB378F-D7DD-4690-87A1-2C9BE06AA47D}">
      <dgm:prSet phldrT="[Text]" custT="1"/>
      <dgm:spPr/>
      <dgm:t>
        <a:bodyPr/>
        <a:lstStyle/>
        <a:p>
          <a:r>
            <a:rPr lang="cs-CZ" sz="1800" dirty="0"/>
            <a:t>Sběr podnětů z terénu (kraje, služby, vlastní sběr)</a:t>
          </a:r>
        </a:p>
      </dgm:t>
    </dgm:pt>
    <dgm:pt modelId="{6DFCD8F3-B236-4E52-B0E4-A6A4BE45A0EB}" type="parTrans" cxnId="{173395A3-324E-462B-A15F-5871C48FCDDD}">
      <dgm:prSet/>
      <dgm:spPr/>
      <dgm:t>
        <a:bodyPr/>
        <a:lstStyle/>
        <a:p>
          <a:endParaRPr lang="cs-CZ" sz="2800"/>
        </a:p>
      </dgm:t>
    </dgm:pt>
    <dgm:pt modelId="{F7DDD529-84B8-413F-92FF-A37A332F05E1}" type="sibTrans" cxnId="{173395A3-324E-462B-A15F-5871C48FCDDD}">
      <dgm:prSet/>
      <dgm:spPr/>
      <dgm:t>
        <a:bodyPr/>
        <a:lstStyle/>
        <a:p>
          <a:endParaRPr lang="cs-CZ" sz="2800"/>
        </a:p>
      </dgm:t>
    </dgm:pt>
    <dgm:pt modelId="{F06086F9-E0D9-4349-BD6A-04964E41EC9C}">
      <dgm:prSet phldrT="[Text]" custT="1"/>
      <dgm:spPr/>
      <dgm:t>
        <a:bodyPr/>
        <a:lstStyle/>
        <a:p>
          <a:r>
            <a:rPr lang="cs-CZ" sz="1800" dirty="0"/>
            <a:t>Expertní skupiny</a:t>
          </a:r>
        </a:p>
      </dgm:t>
    </dgm:pt>
    <dgm:pt modelId="{8BA3AED5-BED0-47CD-AC32-9BB16ED44608}" type="parTrans" cxnId="{2A4CAB6D-19A6-4CFF-80D8-0EBD411A78F0}">
      <dgm:prSet/>
      <dgm:spPr/>
      <dgm:t>
        <a:bodyPr/>
        <a:lstStyle/>
        <a:p>
          <a:endParaRPr lang="cs-CZ" sz="2800"/>
        </a:p>
      </dgm:t>
    </dgm:pt>
    <dgm:pt modelId="{BD501BB8-FFBD-4D33-AEDA-09C470CB163B}" type="sibTrans" cxnId="{2A4CAB6D-19A6-4CFF-80D8-0EBD411A78F0}">
      <dgm:prSet/>
      <dgm:spPr/>
      <dgm:t>
        <a:bodyPr/>
        <a:lstStyle/>
        <a:p>
          <a:endParaRPr lang="cs-CZ" sz="2800"/>
        </a:p>
      </dgm:t>
    </dgm:pt>
    <dgm:pt modelId="{0B77CA3C-84E8-4321-ADA8-D74079FBB3B4}">
      <dgm:prSet phldrT="[Text]" custT="1"/>
      <dgm:spPr/>
      <dgm:t>
        <a:bodyPr/>
        <a:lstStyle/>
        <a:p>
          <a:r>
            <a:rPr lang="cs-CZ" sz="1800" dirty="0"/>
            <a:t>Předložení vládě</a:t>
          </a:r>
        </a:p>
      </dgm:t>
    </dgm:pt>
    <dgm:pt modelId="{F6848CDE-966A-477A-92DE-E08BB85CDD54}" type="parTrans" cxnId="{5D02EDDB-CE99-4292-92D2-C3535058CDC9}">
      <dgm:prSet/>
      <dgm:spPr/>
      <dgm:t>
        <a:bodyPr/>
        <a:lstStyle/>
        <a:p>
          <a:endParaRPr lang="cs-CZ" sz="2800"/>
        </a:p>
      </dgm:t>
    </dgm:pt>
    <dgm:pt modelId="{3B742C15-1200-472D-8FDC-BEB507328995}" type="sibTrans" cxnId="{5D02EDDB-CE99-4292-92D2-C3535058CDC9}">
      <dgm:prSet/>
      <dgm:spPr/>
      <dgm:t>
        <a:bodyPr/>
        <a:lstStyle/>
        <a:p>
          <a:endParaRPr lang="cs-CZ" sz="2800"/>
        </a:p>
      </dgm:t>
    </dgm:pt>
    <dgm:pt modelId="{626D15AC-592B-4DFC-AB2D-7217F0B8DDB8}">
      <dgm:prSet phldrT="[Text]" custT="1"/>
      <dgm:spPr/>
      <dgm:t>
        <a:bodyPr/>
        <a:lstStyle/>
        <a:p>
          <a:r>
            <a:rPr lang="cs-CZ" sz="1600" dirty="0"/>
            <a:t>31.12.2019</a:t>
          </a:r>
        </a:p>
      </dgm:t>
    </dgm:pt>
    <dgm:pt modelId="{2AB7A48E-8B1C-4E38-8BD0-367B5E0B098A}" type="parTrans" cxnId="{D752A61A-C759-4DBD-8FB5-E3D99AA3CFD7}">
      <dgm:prSet/>
      <dgm:spPr/>
      <dgm:t>
        <a:bodyPr/>
        <a:lstStyle/>
        <a:p>
          <a:endParaRPr lang="cs-CZ" sz="2800"/>
        </a:p>
      </dgm:t>
    </dgm:pt>
    <dgm:pt modelId="{0F9509DE-C871-451A-B21C-62F36842CD40}" type="sibTrans" cxnId="{D752A61A-C759-4DBD-8FB5-E3D99AA3CFD7}">
      <dgm:prSet/>
      <dgm:spPr/>
      <dgm:t>
        <a:bodyPr/>
        <a:lstStyle/>
        <a:p>
          <a:endParaRPr lang="cs-CZ" sz="2800"/>
        </a:p>
      </dgm:t>
    </dgm:pt>
    <dgm:pt modelId="{843CB4A8-1833-439D-A23C-EDF9C1E946BE}">
      <dgm:prSet phldrT="[Text]" custT="1"/>
      <dgm:spPr/>
      <dgm:t>
        <a:bodyPr/>
        <a:lstStyle/>
        <a:p>
          <a:r>
            <a:rPr lang="cs-CZ" sz="1800" dirty="0"/>
            <a:t>Účinnost</a:t>
          </a:r>
        </a:p>
      </dgm:t>
    </dgm:pt>
    <dgm:pt modelId="{6D060960-7706-4685-AB7A-FF3D79FDE52B}" type="parTrans" cxnId="{E6D4DE43-8859-44EE-B555-74DC054E982A}">
      <dgm:prSet/>
      <dgm:spPr/>
      <dgm:t>
        <a:bodyPr/>
        <a:lstStyle/>
        <a:p>
          <a:endParaRPr lang="cs-CZ" sz="2800"/>
        </a:p>
      </dgm:t>
    </dgm:pt>
    <dgm:pt modelId="{6D7BF7E8-8D01-47E1-AAC3-C49567433003}" type="sibTrans" cxnId="{E6D4DE43-8859-44EE-B555-74DC054E982A}">
      <dgm:prSet/>
      <dgm:spPr/>
      <dgm:t>
        <a:bodyPr/>
        <a:lstStyle/>
        <a:p>
          <a:endParaRPr lang="cs-CZ" sz="2800"/>
        </a:p>
      </dgm:t>
    </dgm:pt>
    <dgm:pt modelId="{DCB02FE8-21F8-4D12-8640-8A4DEE5473C0}">
      <dgm:prSet phldrT="[Text]" custT="1"/>
      <dgm:spPr/>
      <dgm:t>
        <a:bodyPr/>
        <a:lstStyle/>
        <a:p>
          <a:r>
            <a:rPr lang="cs-CZ" sz="1800" dirty="0"/>
            <a:t>1.1. 2021</a:t>
          </a:r>
        </a:p>
      </dgm:t>
    </dgm:pt>
    <dgm:pt modelId="{6B0649E6-4FF1-4F18-84E8-A0A5EC355E68}" type="parTrans" cxnId="{8F482836-6A3B-4610-9F94-AAC6F80AC4D8}">
      <dgm:prSet/>
      <dgm:spPr/>
      <dgm:t>
        <a:bodyPr/>
        <a:lstStyle/>
        <a:p>
          <a:endParaRPr lang="cs-CZ" sz="2800"/>
        </a:p>
      </dgm:t>
    </dgm:pt>
    <dgm:pt modelId="{56DE47D8-29F6-4547-BC3E-942D335F5A95}" type="sibTrans" cxnId="{8F482836-6A3B-4610-9F94-AAC6F80AC4D8}">
      <dgm:prSet/>
      <dgm:spPr/>
      <dgm:t>
        <a:bodyPr/>
        <a:lstStyle/>
        <a:p>
          <a:endParaRPr lang="cs-CZ" sz="2800"/>
        </a:p>
      </dgm:t>
    </dgm:pt>
    <dgm:pt modelId="{775A5DFB-5ED0-4991-A95B-F0E85288E353}">
      <dgm:prSet phldrT="[Text]" custT="1"/>
      <dgm:spPr/>
      <dgm:t>
        <a:bodyPr/>
        <a:lstStyle/>
        <a:p>
          <a:r>
            <a:rPr lang="cs-CZ" sz="1800" dirty="0"/>
            <a:t>Zásady</a:t>
          </a:r>
        </a:p>
      </dgm:t>
    </dgm:pt>
    <dgm:pt modelId="{8882C264-3178-4611-8316-8860BF704F53}" type="parTrans" cxnId="{3ACA84A9-EF1C-47E9-B356-6FBD09A61744}">
      <dgm:prSet/>
      <dgm:spPr/>
      <dgm:t>
        <a:bodyPr/>
        <a:lstStyle/>
        <a:p>
          <a:endParaRPr lang="cs-CZ" sz="2800"/>
        </a:p>
      </dgm:t>
    </dgm:pt>
    <dgm:pt modelId="{8F98D3DC-A70F-4A26-A8A0-457EAFB3CB2A}" type="sibTrans" cxnId="{3ACA84A9-EF1C-47E9-B356-6FBD09A61744}">
      <dgm:prSet/>
      <dgm:spPr/>
      <dgm:t>
        <a:bodyPr/>
        <a:lstStyle/>
        <a:p>
          <a:endParaRPr lang="cs-CZ" sz="2800"/>
        </a:p>
      </dgm:t>
    </dgm:pt>
    <dgm:pt modelId="{5CC40AB9-D8DD-4BDE-BF15-39819D6FE0CF}">
      <dgm:prSet phldrT="[Text]" custT="1"/>
      <dgm:spPr/>
      <dgm:t>
        <a:bodyPr/>
        <a:lstStyle/>
        <a:p>
          <a:r>
            <a:rPr lang="cs-CZ" sz="1800" dirty="0"/>
            <a:t>Podklady pro legislativní odbor</a:t>
          </a:r>
        </a:p>
      </dgm:t>
    </dgm:pt>
    <dgm:pt modelId="{06418B99-467A-4863-B645-315C11286963}" type="parTrans" cxnId="{01F92592-C85F-4103-A93C-21C033E25C91}">
      <dgm:prSet/>
      <dgm:spPr/>
      <dgm:t>
        <a:bodyPr/>
        <a:lstStyle/>
        <a:p>
          <a:endParaRPr lang="cs-CZ" sz="2800"/>
        </a:p>
      </dgm:t>
    </dgm:pt>
    <dgm:pt modelId="{28B6F4BD-74C9-4E23-83B4-5AA721360785}" type="sibTrans" cxnId="{01F92592-C85F-4103-A93C-21C033E25C91}">
      <dgm:prSet/>
      <dgm:spPr/>
      <dgm:t>
        <a:bodyPr/>
        <a:lstStyle/>
        <a:p>
          <a:endParaRPr lang="cs-CZ" sz="2800"/>
        </a:p>
      </dgm:t>
    </dgm:pt>
    <dgm:pt modelId="{E3635ED1-FF60-468F-9A3A-D9F0402603A9}">
      <dgm:prSet phldrT="[Text]" custT="1"/>
      <dgm:spPr/>
      <dgm:t>
        <a:bodyPr/>
        <a:lstStyle/>
        <a:p>
          <a:r>
            <a:rPr lang="cs-CZ" sz="1800" dirty="0"/>
            <a:t>Návrh paragrafového znění</a:t>
          </a:r>
        </a:p>
      </dgm:t>
    </dgm:pt>
    <dgm:pt modelId="{8A63A92A-AA89-42CD-ADA2-EADF6DE2CA3A}" type="parTrans" cxnId="{8344D27E-AC57-4209-939C-6733AB3630B6}">
      <dgm:prSet/>
      <dgm:spPr/>
      <dgm:t>
        <a:bodyPr/>
        <a:lstStyle/>
        <a:p>
          <a:endParaRPr lang="cs-CZ" sz="2800"/>
        </a:p>
      </dgm:t>
    </dgm:pt>
    <dgm:pt modelId="{7BCB29C8-9CDD-4485-9E01-EA547A2ECE04}" type="sibTrans" cxnId="{8344D27E-AC57-4209-939C-6733AB3630B6}">
      <dgm:prSet/>
      <dgm:spPr/>
      <dgm:t>
        <a:bodyPr/>
        <a:lstStyle/>
        <a:p>
          <a:endParaRPr lang="cs-CZ" sz="2800"/>
        </a:p>
      </dgm:t>
    </dgm:pt>
    <dgm:pt modelId="{6D9FAF70-E4AA-4F43-A0CF-BDF133DDD7F9}">
      <dgm:prSet phldrT="[Text]" custT="1"/>
      <dgm:spPr/>
      <dgm:t>
        <a:bodyPr/>
        <a:lstStyle/>
        <a:p>
          <a:r>
            <a:rPr lang="cs-CZ" sz="1800" dirty="0"/>
            <a:t>Expertní skupiny</a:t>
          </a:r>
        </a:p>
      </dgm:t>
    </dgm:pt>
    <dgm:pt modelId="{E9773AFE-7C74-4026-B3AB-F6D84831E1BE}" type="parTrans" cxnId="{A9B0A13D-D4A9-45E4-B95F-73696F6546CD}">
      <dgm:prSet/>
      <dgm:spPr/>
      <dgm:t>
        <a:bodyPr/>
        <a:lstStyle/>
        <a:p>
          <a:endParaRPr lang="cs-CZ" sz="2800"/>
        </a:p>
      </dgm:t>
    </dgm:pt>
    <dgm:pt modelId="{036754F6-786E-41B4-9A3D-804832C062D0}" type="sibTrans" cxnId="{A9B0A13D-D4A9-45E4-B95F-73696F6546CD}">
      <dgm:prSet/>
      <dgm:spPr/>
      <dgm:t>
        <a:bodyPr/>
        <a:lstStyle/>
        <a:p>
          <a:endParaRPr lang="cs-CZ" sz="2800"/>
        </a:p>
      </dgm:t>
    </dgm:pt>
    <dgm:pt modelId="{5D775B53-8664-424C-9FBD-FE119C269B75}" type="pres">
      <dgm:prSet presAssocID="{4FEFBCF7-9B50-4965-BC0D-6090CAEC9533}" presName="CompostProcess" presStyleCnt="0">
        <dgm:presLayoutVars>
          <dgm:dir/>
          <dgm:resizeHandles val="exact"/>
        </dgm:presLayoutVars>
      </dgm:prSet>
      <dgm:spPr/>
    </dgm:pt>
    <dgm:pt modelId="{6B6B6358-058A-4B5A-864A-F9E66F8F0CAC}" type="pres">
      <dgm:prSet presAssocID="{4FEFBCF7-9B50-4965-BC0D-6090CAEC9533}" presName="arrow" presStyleLbl="bgShp" presStyleIdx="0" presStyleCnt="1"/>
      <dgm:spPr/>
    </dgm:pt>
    <dgm:pt modelId="{94CD6C49-8510-4ADD-B90F-2ADDCCF13E62}" type="pres">
      <dgm:prSet presAssocID="{4FEFBCF7-9B50-4965-BC0D-6090CAEC9533}" presName="linearProcess" presStyleCnt="0"/>
      <dgm:spPr/>
    </dgm:pt>
    <dgm:pt modelId="{F4F08864-9BEB-4033-BDD9-18B3B4E63CD5}" type="pres">
      <dgm:prSet presAssocID="{DCA1C7B9-5CDD-4DA4-A5A2-4399C6166F82}" presName="textNode" presStyleLbl="node1" presStyleIdx="0" presStyleCnt="5" custScaleX="140725">
        <dgm:presLayoutVars>
          <dgm:bulletEnabled val="1"/>
        </dgm:presLayoutVars>
      </dgm:prSet>
      <dgm:spPr/>
    </dgm:pt>
    <dgm:pt modelId="{0C5D5974-BD70-4F4A-8C73-62DC1F6FA20B}" type="pres">
      <dgm:prSet presAssocID="{A7FA7A50-614E-46EC-94EB-CDF851F2F75D}" presName="sibTrans" presStyleCnt="0"/>
      <dgm:spPr/>
    </dgm:pt>
    <dgm:pt modelId="{E9A5D284-AE4A-494E-A21B-577CF759F083}" type="pres">
      <dgm:prSet presAssocID="{775A5DFB-5ED0-4991-A95B-F0E85288E353}" presName="textNode" presStyleLbl="node1" presStyleIdx="1" presStyleCnt="5">
        <dgm:presLayoutVars>
          <dgm:bulletEnabled val="1"/>
        </dgm:presLayoutVars>
      </dgm:prSet>
      <dgm:spPr/>
    </dgm:pt>
    <dgm:pt modelId="{F62BAD5C-7CA1-408D-A7FF-57C2FB0F25C3}" type="pres">
      <dgm:prSet presAssocID="{8F98D3DC-A70F-4A26-A8A0-457EAFB3CB2A}" presName="sibTrans" presStyleCnt="0"/>
      <dgm:spPr/>
    </dgm:pt>
    <dgm:pt modelId="{3899CB27-96FC-433D-A34E-A1A8EB45BD22}" type="pres">
      <dgm:prSet presAssocID="{E3635ED1-FF60-468F-9A3A-D9F0402603A9}" presName="textNode" presStyleLbl="node1" presStyleIdx="2" presStyleCnt="5" custScaleX="82110">
        <dgm:presLayoutVars>
          <dgm:bulletEnabled val="1"/>
        </dgm:presLayoutVars>
      </dgm:prSet>
      <dgm:spPr/>
    </dgm:pt>
    <dgm:pt modelId="{82318AE9-EAE7-45C7-A37C-32F84B10939D}" type="pres">
      <dgm:prSet presAssocID="{7BCB29C8-9CDD-4485-9E01-EA547A2ECE04}" presName="sibTrans" presStyleCnt="0"/>
      <dgm:spPr/>
    </dgm:pt>
    <dgm:pt modelId="{98FAD24B-86A0-45BF-9DAB-833000D0220F}" type="pres">
      <dgm:prSet presAssocID="{0B77CA3C-84E8-4321-ADA8-D74079FBB3B4}" presName="textNode" presStyleLbl="node1" presStyleIdx="3" presStyleCnt="5">
        <dgm:presLayoutVars>
          <dgm:bulletEnabled val="1"/>
        </dgm:presLayoutVars>
      </dgm:prSet>
      <dgm:spPr/>
    </dgm:pt>
    <dgm:pt modelId="{61C17376-B0C1-4C78-8789-B81BC02BB5D6}" type="pres">
      <dgm:prSet presAssocID="{3B742C15-1200-472D-8FDC-BEB507328995}" presName="sibTrans" presStyleCnt="0"/>
      <dgm:spPr/>
    </dgm:pt>
    <dgm:pt modelId="{878146A3-F87E-413B-99FD-CD94C25900FF}" type="pres">
      <dgm:prSet presAssocID="{843CB4A8-1833-439D-A23C-EDF9C1E946BE}" presName="textNode" presStyleLbl="node1" presStyleIdx="4" presStyleCnt="5" custScaleX="101876">
        <dgm:presLayoutVars>
          <dgm:bulletEnabled val="1"/>
        </dgm:presLayoutVars>
      </dgm:prSet>
      <dgm:spPr/>
    </dgm:pt>
  </dgm:ptLst>
  <dgm:cxnLst>
    <dgm:cxn modelId="{D752A61A-C759-4DBD-8FB5-E3D99AA3CFD7}" srcId="{0B77CA3C-84E8-4321-ADA8-D74079FBB3B4}" destId="{626D15AC-592B-4DFC-AB2D-7217F0B8DDB8}" srcOrd="0" destOrd="0" parTransId="{2AB7A48E-8B1C-4E38-8BD0-367B5E0B098A}" sibTransId="{0F9509DE-C871-451A-B21C-62F36842CD40}"/>
    <dgm:cxn modelId="{8DE9E61A-8535-4408-ABBB-A1129DEB998E}" srcId="{4FEFBCF7-9B50-4965-BC0D-6090CAEC9533}" destId="{DCA1C7B9-5CDD-4DA4-A5A2-4399C6166F82}" srcOrd="0" destOrd="0" parTransId="{5D39DCDF-BED7-4D5B-B065-3DEC0F0443A0}" sibTransId="{A7FA7A50-614E-46EC-94EB-CDF851F2F75D}"/>
    <dgm:cxn modelId="{8F482836-6A3B-4610-9F94-AAC6F80AC4D8}" srcId="{843CB4A8-1833-439D-A23C-EDF9C1E946BE}" destId="{DCB02FE8-21F8-4D12-8640-8A4DEE5473C0}" srcOrd="0" destOrd="0" parTransId="{6B0649E6-4FF1-4F18-84E8-A0A5EC355E68}" sibTransId="{56DE47D8-29F6-4547-BC3E-942D335F5A95}"/>
    <dgm:cxn modelId="{786A7B3B-3B20-48C7-9ED0-9DA9BEAB05BF}" type="presOf" srcId="{DCA1C7B9-5CDD-4DA4-A5A2-4399C6166F82}" destId="{F4F08864-9BEB-4033-BDD9-18B3B4E63CD5}" srcOrd="0" destOrd="0" presId="urn:microsoft.com/office/officeart/2005/8/layout/hProcess9"/>
    <dgm:cxn modelId="{A9B0A13D-D4A9-45E4-B95F-73696F6546CD}" srcId="{E3635ED1-FF60-468F-9A3A-D9F0402603A9}" destId="{6D9FAF70-E4AA-4F43-A0CF-BDF133DDD7F9}" srcOrd="0" destOrd="0" parTransId="{E9773AFE-7C74-4026-B3AB-F6D84831E1BE}" sibTransId="{036754F6-786E-41B4-9A3D-804832C062D0}"/>
    <dgm:cxn modelId="{801FA163-E10B-455A-AC62-246DE5B6F7A4}" type="presOf" srcId="{6D9FAF70-E4AA-4F43-A0CF-BDF133DDD7F9}" destId="{3899CB27-96FC-433D-A34E-A1A8EB45BD22}" srcOrd="0" destOrd="1" presId="urn:microsoft.com/office/officeart/2005/8/layout/hProcess9"/>
    <dgm:cxn modelId="{E6D4DE43-8859-44EE-B555-74DC054E982A}" srcId="{4FEFBCF7-9B50-4965-BC0D-6090CAEC9533}" destId="{843CB4A8-1833-439D-A23C-EDF9C1E946BE}" srcOrd="4" destOrd="0" parTransId="{6D060960-7706-4685-AB7A-FF3D79FDE52B}" sibTransId="{6D7BF7E8-8D01-47E1-AAC3-C49567433003}"/>
    <dgm:cxn modelId="{2A4CAB6D-19A6-4CFF-80D8-0EBD411A78F0}" srcId="{DCA1C7B9-5CDD-4DA4-A5A2-4399C6166F82}" destId="{F06086F9-E0D9-4349-BD6A-04964E41EC9C}" srcOrd="1" destOrd="0" parTransId="{8BA3AED5-BED0-47CD-AC32-9BB16ED44608}" sibTransId="{BD501BB8-FFBD-4D33-AEDA-09C470CB163B}"/>
    <dgm:cxn modelId="{7B687C50-0ED0-4196-9F87-B3461059E578}" type="presOf" srcId="{E3635ED1-FF60-468F-9A3A-D9F0402603A9}" destId="{3899CB27-96FC-433D-A34E-A1A8EB45BD22}" srcOrd="0" destOrd="0" presId="urn:microsoft.com/office/officeart/2005/8/layout/hProcess9"/>
    <dgm:cxn modelId="{A19CAF7B-6C7B-4741-BCC7-DF775CDEBE9E}" type="presOf" srcId="{0B77CA3C-84E8-4321-ADA8-D74079FBB3B4}" destId="{98FAD24B-86A0-45BF-9DAB-833000D0220F}" srcOrd="0" destOrd="0" presId="urn:microsoft.com/office/officeart/2005/8/layout/hProcess9"/>
    <dgm:cxn modelId="{8344D27E-AC57-4209-939C-6733AB3630B6}" srcId="{4FEFBCF7-9B50-4965-BC0D-6090CAEC9533}" destId="{E3635ED1-FF60-468F-9A3A-D9F0402603A9}" srcOrd="2" destOrd="0" parTransId="{8A63A92A-AA89-42CD-ADA2-EADF6DE2CA3A}" sibTransId="{7BCB29C8-9CDD-4485-9E01-EA547A2ECE04}"/>
    <dgm:cxn modelId="{01F92592-C85F-4103-A93C-21C033E25C91}" srcId="{775A5DFB-5ED0-4991-A95B-F0E85288E353}" destId="{5CC40AB9-D8DD-4BDE-BF15-39819D6FE0CF}" srcOrd="0" destOrd="0" parTransId="{06418B99-467A-4863-B645-315C11286963}" sibTransId="{28B6F4BD-74C9-4E23-83B4-5AA721360785}"/>
    <dgm:cxn modelId="{A0588C97-BA43-4CC4-8EE7-354B98A26EC3}" type="presOf" srcId="{DCB02FE8-21F8-4D12-8640-8A4DEE5473C0}" destId="{878146A3-F87E-413B-99FD-CD94C25900FF}" srcOrd="0" destOrd="1" presId="urn:microsoft.com/office/officeart/2005/8/layout/hProcess9"/>
    <dgm:cxn modelId="{173395A3-324E-462B-A15F-5871C48FCDDD}" srcId="{DCA1C7B9-5CDD-4DA4-A5A2-4399C6166F82}" destId="{1AFB378F-D7DD-4690-87A1-2C9BE06AA47D}" srcOrd="0" destOrd="0" parTransId="{6DFCD8F3-B236-4E52-B0E4-A6A4BE45A0EB}" sibTransId="{F7DDD529-84B8-413F-92FF-A37A332F05E1}"/>
    <dgm:cxn modelId="{3ACA84A9-EF1C-47E9-B356-6FBD09A61744}" srcId="{4FEFBCF7-9B50-4965-BC0D-6090CAEC9533}" destId="{775A5DFB-5ED0-4991-A95B-F0E85288E353}" srcOrd="1" destOrd="0" parTransId="{8882C264-3178-4611-8316-8860BF704F53}" sibTransId="{8F98D3DC-A70F-4A26-A8A0-457EAFB3CB2A}"/>
    <dgm:cxn modelId="{5E7450AA-5C19-42FB-8C0F-5C01ECE15826}" type="presOf" srcId="{F06086F9-E0D9-4349-BD6A-04964E41EC9C}" destId="{F4F08864-9BEB-4033-BDD9-18B3B4E63CD5}" srcOrd="0" destOrd="2" presId="urn:microsoft.com/office/officeart/2005/8/layout/hProcess9"/>
    <dgm:cxn modelId="{31BD35C1-A049-45A9-BE31-A2AF83B8F5E1}" type="presOf" srcId="{626D15AC-592B-4DFC-AB2D-7217F0B8DDB8}" destId="{98FAD24B-86A0-45BF-9DAB-833000D0220F}" srcOrd="0" destOrd="1" presId="urn:microsoft.com/office/officeart/2005/8/layout/hProcess9"/>
    <dgm:cxn modelId="{2A9B3CC7-B764-4B73-9930-F23ACAD77736}" type="presOf" srcId="{4FEFBCF7-9B50-4965-BC0D-6090CAEC9533}" destId="{5D775B53-8664-424C-9FBD-FE119C269B75}" srcOrd="0" destOrd="0" presId="urn:microsoft.com/office/officeart/2005/8/layout/hProcess9"/>
    <dgm:cxn modelId="{5D02EDDB-CE99-4292-92D2-C3535058CDC9}" srcId="{4FEFBCF7-9B50-4965-BC0D-6090CAEC9533}" destId="{0B77CA3C-84E8-4321-ADA8-D74079FBB3B4}" srcOrd="3" destOrd="0" parTransId="{F6848CDE-966A-477A-92DE-E08BB85CDD54}" sibTransId="{3B742C15-1200-472D-8FDC-BEB507328995}"/>
    <dgm:cxn modelId="{477409E3-8C28-4406-85F7-411D54DEB78F}" type="presOf" srcId="{5CC40AB9-D8DD-4BDE-BF15-39819D6FE0CF}" destId="{E9A5D284-AE4A-494E-A21B-577CF759F083}" srcOrd="0" destOrd="1" presId="urn:microsoft.com/office/officeart/2005/8/layout/hProcess9"/>
    <dgm:cxn modelId="{B1ADE7F0-3516-4036-96D0-C339CC9ACE06}" type="presOf" srcId="{1AFB378F-D7DD-4690-87A1-2C9BE06AA47D}" destId="{F4F08864-9BEB-4033-BDD9-18B3B4E63CD5}" srcOrd="0" destOrd="1" presId="urn:microsoft.com/office/officeart/2005/8/layout/hProcess9"/>
    <dgm:cxn modelId="{6C7379F4-A7AA-44E2-AC1A-E9DD9944A321}" type="presOf" srcId="{843CB4A8-1833-439D-A23C-EDF9C1E946BE}" destId="{878146A3-F87E-413B-99FD-CD94C25900FF}" srcOrd="0" destOrd="0" presId="urn:microsoft.com/office/officeart/2005/8/layout/hProcess9"/>
    <dgm:cxn modelId="{5BDD70F6-D81A-4B8B-BA06-F1B8935724A3}" type="presOf" srcId="{775A5DFB-5ED0-4991-A95B-F0E85288E353}" destId="{E9A5D284-AE4A-494E-A21B-577CF759F083}" srcOrd="0" destOrd="0" presId="urn:microsoft.com/office/officeart/2005/8/layout/hProcess9"/>
    <dgm:cxn modelId="{8BC704C5-F7D0-4E38-A118-326CCECC8FDB}" type="presParOf" srcId="{5D775B53-8664-424C-9FBD-FE119C269B75}" destId="{6B6B6358-058A-4B5A-864A-F9E66F8F0CAC}" srcOrd="0" destOrd="0" presId="urn:microsoft.com/office/officeart/2005/8/layout/hProcess9"/>
    <dgm:cxn modelId="{4D33FABC-B29D-4EEF-95D7-E77CE00258E2}" type="presParOf" srcId="{5D775B53-8664-424C-9FBD-FE119C269B75}" destId="{94CD6C49-8510-4ADD-B90F-2ADDCCF13E62}" srcOrd="1" destOrd="0" presId="urn:microsoft.com/office/officeart/2005/8/layout/hProcess9"/>
    <dgm:cxn modelId="{F58CDDF1-994E-49E0-977F-7A39C934B9E3}" type="presParOf" srcId="{94CD6C49-8510-4ADD-B90F-2ADDCCF13E62}" destId="{F4F08864-9BEB-4033-BDD9-18B3B4E63CD5}" srcOrd="0" destOrd="0" presId="urn:microsoft.com/office/officeart/2005/8/layout/hProcess9"/>
    <dgm:cxn modelId="{80C1C130-1A23-4511-9260-D679FA4AAD63}" type="presParOf" srcId="{94CD6C49-8510-4ADD-B90F-2ADDCCF13E62}" destId="{0C5D5974-BD70-4F4A-8C73-62DC1F6FA20B}" srcOrd="1" destOrd="0" presId="urn:microsoft.com/office/officeart/2005/8/layout/hProcess9"/>
    <dgm:cxn modelId="{A6E141FA-A69F-49F2-B159-FFA92D5AAAC5}" type="presParOf" srcId="{94CD6C49-8510-4ADD-B90F-2ADDCCF13E62}" destId="{E9A5D284-AE4A-494E-A21B-577CF759F083}" srcOrd="2" destOrd="0" presId="urn:microsoft.com/office/officeart/2005/8/layout/hProcess9"/>
    <dgm:cxn modelId="{1CE018DA-864F-4571-8261-ED7967D83005}" type="presParOf" srcId="{94CD6C49-8510-4ADD-B90F-2ADDCCF13E62}" destId="{F62BAD5C-7CA1-408D-A7FF-57C2FB0F25C3}" srcOrd="3" destOrd="0" presId="urn:microsoft.com/office/officeart/2005/8/layout/hProcess9"/>
    <dgm:cxn modelId="{C42E6A8F-A5DB-49B6-A99B-A52D8C29609F}" type="presParOf" srcId="{94CD6C49-8510-4ADD-B90F-2ADDCCF13E62}" destId="{3899CB27-96FC-433D-A34E-A1A8EB45BD22}" srcOrd="4" destOrd="0" presId="urn:microsoft.com/office/officeart/2005/8/layout/hProcess9"/>
    <dgm:cxn modelId="{0EEC4978-B275-483A-9033-B490B6873B87}" type="presParOf" srcId="{94CD6C49-8510-4ADD-B90F-2ADDCCF13E62}" destId="{82318AE9-EAE7-45C7-A37C-32F84B10939D}" srcOrd="5" destOrd="0" presId="urn:microsoft.com/office/officeart/2005/8/layout/hProcess9"/>
    <dgm:cxn modelId="{B3AE5E05-1CDD-4438-889F-5B18489250F9}" type="presParOf" srcId="{94CD6C49-8510-4ADD-B90F-2ADDCCF13E62}" destId="{98FAD24B-86A0-45BF-9DAB-833000D0220F}" srcOrd="6" destOrd="0" presId="urn:microsoft.com/office/officeart/2005/8/layout/hProcess9"/>
    <dgm:cxn modelId="{490A9487-1713-4182-846D-7CD017C27908}" type="presParOf" srcId="{94CD6C49-8510-4ADD-B90F-2ADDCCF13E62}" destId="{61C17376-B0C1-4C78-8789-B81BC02BB5D6}" srcOrd="7" destOrd="0" presId="urn:microsoft.com/office/officeart/2005/8/layout/hProcess9"/>
    <dgm:cxn modelId="{6059BAF0-0BE7-43BA-A30C-EC8181C120EE}" type="presParOf" srcId="{94CD6C49-8510-4ADD-B90F-2ADDCCF13E62}" destId="{878146A3-F87E-413B-99FD-CD94C25900FF}" srcOrd="8"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6B6358-058A-4B5A-864A-F9E66F8F0CAC}">
      <dsp:nvSpPr>
        <dsp:cNvPr id="0" name=""/>
        <dsp:cNvSpPr/>
      </dsp:nvSpPr>
      <dsp:spPr>
        <a:xfrm>
          <a:off x="654484" y="0"/>
          <a:ext cx="7417487" cy="4630345"/>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F4F08864-9BEB-4033-BDD9-18B3B4E63CD5}">
      <dsp:nvSpPr>
        <dsp:cNvPr id="0" name=""/>
        <dsp:cNvSpPr/>
      </dsp:nvSpPr>
      <dsp:spPr>
        <a:xfrm>
          <a:off x="1385" y="1389103"/>
          <a:ext cx="2075899" cy="185213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b="0" kern="1200" dirty="0"/>
            <a:t>Přípravné práce</a:t>
          </a:r>
        </a:p>
        <a:p>
          <a:pPr marL="171450" lvl="1" indent="-171450" algn="l" defTabSz="800100">
            <a:lnSpc>
              <a:spcPct val="90000"/>
            </a:lnSpc>
            <a:spcBef>
              <a:spcPct val="0"/>
            </a:spcBef>
            <a:spcAft>
              <a:spcPct val="15000"/>
            </a:spcAft>
            <a:buChar char="•"/>
          </a:pPr>
          <a:r>
            <a:rPr lang="cs-CZ" sz="1800" kern="1200" dirty="0"/>
            <a:t>Sběr podnětů z terénu (kraje, služby, vlastní sběr)</a:t>
          </a:r>
        </a:p>
        <a:p>
          <a:pPr marL="171450" lvl="1" indent="-171450" algn="l" defTabSz="800100">
            <a:lnSpc>
              <a:spcPct val="90000"/>
            </a:lnSpc>
            <a:spcBef>
              <a:spcPct val="0"/>
            </a:spcBef>
            <a:spcAft>
              <a:spcPct val="15000"/>
            </a:spcAft>
            <a:buChar char="•"/>
          </a:pPr>
          <a:r>
            <a:rPr lang="cs-CZ" sz="1800" kern="1200" dirty="0"/>
            <a:t>Expertní skupiny</a:t>
          </a:r>
        </a:p>
      </dsp:txBody>
      <dsp:txXfrm>
        <a:off x="91799" y="1479517"/>
        <a:ext cx="1895071" cy="1671310"/>
      </dsp:txXfrm>
    </dsp:sp>
    <dsp:sp modelId="{E9A5D284-AE4A-494E-A21B-577CF759F083}">
      <dsp:nvSpPr>
        <dsp:cNvPr id="0" name=""/>
        <dsp:cNvSpPr/>
      </dsp:nvSpPr>
      <dsp:spPr>
        <a:xfrm>
          <a:off x="2323142" y="1389103"/>
          <a:ext cx="1475146" cy="185213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Zásady</a:t>
          </a:r>
        </a:p>
        <a:p>
          <a:pPr marL="171450" lvl="1" indent="-171450" algn="l" defTabSz="800100">
            <a:lnSpc>
              <a:spcPct val="90000"/>
            </a:lnSpc>
            <a:spcBef>
              <a:spcPct val="0"/>
            </a:spcBef>
            <a:spcAft>
              <a:spcPct val="15000"/>
            </a:spcAft>
            <a:buChar char="•"/>
          </a:pPr>
          <a:r>
            <a:rPr lang="cs-CZ" sz="1800" kern="1200" dirty="0"/>
            <a:t>Podklady pro legislativní odbor</a:t>
          </a:r>
        </a:p>
      </dsp:txBody>
      <dsp:txXfrm>
        <a:off x="2395153" y="1461114"/>
        <a:ext cx="1331124" cy="1708116"/>
      </dsp:txXfrm>
    </dsp:sp>
    <dsp:sp modelId="{3899CB27-96FC-433D-A34E-A1A8EB45BD22}">
      <dsp:nvSpPr>
        <dsp:cNvPr id="0" name=""/>
        <dsp:cNvSpPr/>
      </dsp:nvSpPr>
      <dsp:spPr>
        <a:xfrm>
          <a:off x="4044146" y="1389103"/>
          <a:ext cx="1211242" cy="185213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Návrh paragrafového znění</a:t>
          </a:r>
        </a:p>
        <a:p>
          <a:pPr marL="171450" lvl="1" indent="-171450" algn="l" defTabSz="800100">
            <a:lnSpc>
              <a:spcPct val="90000"/>
            </a:lnSpc>
            <a:spcBef>
              <a:spcPct val="0"/>
            </a:spcBef>
            <a:spcAft>
              <a:spcPct val="15000"/>
            </a:spcAft>
            <a:buChar char="•"/>
          </a:pPr>
          <a:r>
            <a:rPr lang="cs-CZ" sz="1800" kern="1200" dirty="0"/>
            <a:t>Expertní skupiny</a:t>
          </a:r>
        </a:p>
      </dsp:txBody>
      <dsp:txXfrm>
        <a:off x="4103274" y="1448231"/>
        <a:ext cx="1092986" cy="1733882"/>
      </dsp:txXfrm>
    </dsp:sp>
    <dsp:sp modelId="{98FAD24B-86A0-45BF-9DAB-833000D0220F}">
      <dsp:nvSpPr>
        <dsp:cNvPr id="0" name=""/>
        <dsp:cNvSpPr/>
      </dsp:nvSpPr>
      <dsp:spPr>
        <a:xfrm>
          <a:off x="5501246" y="1389103"/>
          <a:ext cx="1475146" cy="185213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Předložení vládě</a:t>
          </a:r>
        </a:p>
        <a:p>
          <a:pPr marL="171450" lvl="1" indent="-171450" algn="l" defTabSz="711200">
            <a:lnSpc>
              <a:spcPct val="90000"/>
            </a:lnSpc>
            <a:spcBef>
              <a:spcPct val="0"/>
            </a:spcBef>
            <a:spcAft>
              <a:spcPct val="15000"/>
            </a:spcAft>
            <a:buChar char="•"/>
          </a:pPr>
          <a:r>
            <a:rPr lang="cs-CZ" sz="1600" kern="1200" dirty="0"/>
            <a:t>31.12.2019</a:t>
          </a:r>
        </a:p>
      </dsp:txBody>
      <dsp:txXfrm>
        <a:off x="5573257" y="1461114"/>
        <a:ext cx="1331124" cy="1708116"/>
      </dsp:txXfrm>
    </dsp:sp>
    <dsp:sp modelId="{878146A3-F87E-413B-99FD-CD94C25900FF}">
      <dsp:nvSpPr>
        <dsp:cNvPr id="0" name=""/>
        <dsp:cNvSpPr/>
      </dsp:nvSpPr>
      <dsp:spPr>
        <a:xfrm>
          <a:off x="7222250" y="1389103"/>
          <a:ext cx="1502819" cy="185213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cs-CZ" sz="1800" kern="1200" dirty="0"/>
            <a:t>Účinnost</a:t>
          </a:r>
        </a:p>
        <a:p>
          <a:pPr marL="171450" lvl="1" indent="-171450" algn="l" defTabSz="800100">
            <a:lnSpc>
              <a:spcPct val="90000"/>
            </a:lnSpc>
            <a:spcBef>
              <a:spcPct val="0"/>
            </a:spcBef>
            <a:spcAft>
              <a:spcPct val="15000"/>
            </a:spcAft>
            <a:buChar char="•"/>
          </a:pPr>
          <a:r>
            <a:rPr lang="cs-CZ" sz="1800" kern="1200" dirty="0"/>
            <a:t>1.1. 2021</a:t>
          </a:r>
        </a:p>
      </dsp:txBody>
      <dsp:txXfrm>
        <a:off x="7295612" y="1462465"/>
        <a:ext cx="1356095" cy="170541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726" cy="493316"/>
          </a:xfrm>
          <a:prstGeom prst="rect">
            <a:avLst/>
          </a:prstGeom>
        </p:spPr>
        <p:txBody>
          <a:bodyPr vert="horz" lIns="90946" tIns="45473" rIns="90946" bIns="45473" rtlCol="0"/>
          <a:lstStyle>
            <a:lvl1pPr algn="l">
              <a:defRPr sz="1200"/>
            </a:lvl1pPr>
          </a:lstStyle>
          <a:p>
            <a:endParaRPr lang="cs-CZ"/>
          </a:p>
        </p:txBody>
      </p:sp>
      <p:sp>
        <p:nvSpPr>
          <p:cNvPr id="3" name="Zástupný symbol pro datum 2"/>
          <p:cNvSpPr>
            <a:spLocks noGrp="1"/>
          </p:cNvSpPr>
          <p:nvPr>
            <p:ph type="dt" sz="quarter" idx="1"/>
          </p:nvPr>
        </p:nvSpPr>
        <p:spPr>
          <a:xfrm>
            <a:off x="3815462" y="0"/>
            <a:ext cx="2918726" cy="493316"/>
          </a:xfrm>
          <a:prstGeom prst="rect">
            <a:avLst/>
          </a:prstGeom>
        </p:spPr>
        <p:txBody>
          <a:bodyPr vert="horz" lIns="90946" tIns="45473" rIns="90946" bIns="45473" rtlCol="0"/>
          <a:lstStyle>
            <a:lvl1pPr algn="r">
              <a:defRPr sz="1200"/>
            </a:lvl1pPr>
          </a:lstStyle>
          <a:p>
            <a:fld id="{5B74E220-270F-4669-8C16-E520C88404BD}" type="datetimeFigureOut">
              <a:rPr lang="cs-CZ" smtClean="0"/>
              <a:pPr/>
              <a:t>28.11.2018</a:t>
            </a:fld>
            <a:endParaRPr lang="cs-CZ"/>
          </a:p>
        </p:txBody>
      </p:sp>
      <p:sp>
        <p:nvSpPr>
          <p:cNvPr id="4" name="Zástupný symbol pro zápatí 3"/>
          <p:cNvSpPr>
            <a:spLocks noGrp="1"/>
          </p:cNvSpPr>
          <p:nvPr>
            <p:ph type="ftr" sz="quarter" idx="2"/>
          </p:nvPr>
        </p:nvSpPr>
        <p:spPr>
          <a:xfrm>
            <a:off x="0" y="9371417"/>
            <a:ext cx="2918726" cy="493316"/>
          </a:xfrm>
          <a:prstGeom prst="rect">
            <a:avLst/>
          </a:prstGeom>
        </p:spPr>
        <p:txBody>
          <a:bodyPr vert="horz" lIns="90946" tIns="45473" rIns="90946" bIns="45473"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462" y="9371417"/>
            <a:ext cx="2918726" cy="493316"/>
          </a:xfrm>
          <a:prstGeom prst="rect">
            <a:avLst/>
          </a:prstGeom>
        </p:spPr>
        <p:txBody>
          <a:bodyPr vert="horz" lIns="90946" tIns="45473" rIns="90946" bIns="45473" rtlCol="0" anchor="b"/>
          <a:lstStyle>
            <a:lvl1pPr algn="r">
              <a:defRPr sz="1200"/>
            </a:lvl1pPr>
          </a:lstStyle>
          <a:p>
            <a:fld id="{3652490E-B88B-431B-8589-41E53101D0A4}" type="slidenum">
              <a:rPr lang="cs-CZ" smtClean="0"/>
              <a:pPr/>
              <a:t>‹#›</a:t>
            </a:fld>
            <a:endParaRPr lang="cs-CZ"/>
          </a:p>
        </p:txBody>
      </p:sp>
    </p:spTree>
    <p:extLst>
      <p:ext uri="{BB962C8B-B14F-4D97-AF65-F5344CB8AC3E}">
        <p14:creationId xmlns:p14="http://schemas.microsoft.com/office/powerpoint/2010/main" val="1054820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18831" cy="493316"/>
          </a:xfrm>
          <a:prstGeom prst="rect">
            <a:avLst/>
          </a:prstGeom>
        </p:spPr>
        <p:txBody>
          <a:bodyPr vert="horz" lIns="90946" tIns="45473" rIns="90946" bIns="45473" rtlCol="0"/>
          <a:lstStyle>
            <a:lvl1pPr algn="l">
              <a:defRPr sz="1200"/>
            </a:lvl1pPr>
          </a:lstStyle>
          <a:p>
            <a:endParaRPr lang="cs-CZ"/>
          </a:p>
        </p:txBody>
      </p:sp>
      <p:sp>
        <p:nvSpPr>
          <p:cNvPr id="3" name="Zástupný symbol pro datum 2"/>
          <p:cNvSpPr>
            <a:spLocks noGrp="1"/>
          </p:cNvSpPr>
          <p:nvPr>
            <p:ph type="dt" idx="1"/>
          </p:nvPr>
        </p:nvSpPr>
        <p:spPr>
          <a:xfrm>
            <a:off x="3815373" y="0"/>
            <a:ext cx="2918831" cy="493316"/>
          </a:xfrm>
          <a:prstGeom prst="rect">
            <a:avLst/>
          </a:prstGeom>
        </p:spPr>
        <p:txBody>
          <a:bodyPr vert="horz" lIns="90946" tIns="45473" rIns="90946" bIns="45473" rtlCol="0"/>
          <a:lstStyle>
            <a:lvl1pPr algn="r">
              <a:defRPr sz="1200"/>
            </a:lvl1pPr>
          </a:lstStyle>
          <a:p>
            <a:fld id="{FCEE83E4-6F57-40F3-8DB5-E95AE0E572B5}" type="datetimeFigureOut">
              <a:rPr lang="cs-CZ" smtClean="0"/>
              <a:pPr/>
              <a:t>28.11.2018</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946" tIns="45473" rIns="90946" bIns="45473" rtlCol="0" anchor="ctr"/>
          <a:lstStyle/>
          <a:p>
            <a:endParaRPr lang="cs-CZ"/>
          </a:p>
        </p:txBody>
      </p:sp>
      <p:sp>
        <p:nvSpPr>
          <p:cNvPr id="5" name="Zástupný symbol pro poznámky 4"/>
          <p:cNvSpPr>
            <a:spLocks noGrp="1"/>
          </p:cNvSpPr>
          <p:nvPr>
            <p:ph type="body" sz="quarter" idx="3"/>
          </p:nvPr>
        </p:nvSpPr>
        <p:spPr>
          <a:xfrm>
            <a:off x="673577" y="4686499"/>
            <a:ext cx="5388610" cy="4439841"/>
          </a:xfrm>
          <a:prstGeom prst="rect">
            <a:avLst/>
          </a:prstGeom>
        </p:spPr>
        <p:txBody>
          <a:bodyPr vert="horz" lIns="90946" tIns="45473" rIns="90946" bIns="45473"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371285"/>
            <a:ext cx="2918831" cy="493316"/>
          </a:xfrm>
          <a:prstGeom prst="rect">
            <a:avLst/>
          </a:prstGeom>
        </p:spPr>
        <p:txBody>
          <a:bodyPr vert="horz" lIns="90946" tIns="45473" rIns="90946" bIns="45473"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3" y="9371285"/>
            <a:ext cx="2918831" cy="493316"/>
          </a:xfrm>
          <a:prstGeom prst="rect">
            <a:avLst/>
          </a:prstGeom>
        </p:spPr>
        <p:txBody>
          <a:bodyPr vert="horz" lIns="90946" tIns="45473" rIns="90946" bIns="45473" rtlCol="0" anchor="b"/>
          <a:lstStyle>
            <a:lvl1pPr algn="r">
              <a:defRPr sz="1200"/>
            </a:lvl1pPr>
          </a:lstStyle>
          <a:p>
            <a:fld id="{41A4EFAA-816D-422C-A0CC-995DF6625451}" type="slidenum">
              <a:rPr lang="cs-CZ" smtClean="0"/>
              <a:pPr/>
              <a:t>‹#›</a:t>
            </a:fld>
            <a:endParaRPr lang="cs-CZ"/>
          </a:p>
        </p:txBody>
      </p:sp>
    </p:spTree>
    <p:extLst>
      <p:ext uri="{BB962C8B-B14F-4D97-AF65-F5344CB8AC3E}">
        <p14:creationId xmlns:p14="http://schemas.microsoft.com/office/powerpoint/2010/main" val="2168147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4</a:t>
            </a:fld>
            <a:endParaRPr lang="cs-CZ"/>
          </a:p>
        </p:txBody>
      </p:sp>
    </p:spTree>
    <p:extLst>
      <p:ext uri="{BB962C8B-B14F-4D97-AF65-F5344CB8AC3E}">
        <p14:creationId xmlns:p14="http://schemas.microsoft.com/office/powerpoint/2010/main" val="1843261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21</a:t>
            </a:fld>
            <a:endParaRPr lang="cs-CZ"/>
          </a:p>
        </p:txBody>
      </p:sp>
    </p:spTree>
    <p:extLst>
      <p:ext uri="{BB962C8B-B14F-4D97-AF65-F5344CB8AC3E}">
        <p14:creationId xmlns:p14="http://schemas.microsoft.com/office/powerpoint/2010/main" val="3732069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23</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24</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25</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26</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27</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28</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29</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30</a:t>
            </a:fld>
            <a:endParaRPr lang="cs-CZ"/>
          </a:p>
        </p:txBody>
      </p:sp>
    </p:spTree>
    <p:extLst>
      <p:ext uri="{BB962C8B-B14F-4D97-AF65-F5344CB8AC3E}">
        <p14:creationId xmlns:p14="http://schemas.microsoft.com/office/powerpoint/2010/main" val="2052491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indent="-342900">
              <a:lnSpc>
                <a:spcPct val="150000"/>
              </a:lnSpc>
              <a:buFont typeface="Wingdings" panose="05000000000000000000" pitchFamily="2" charset="2"/>
              <a:buChar char="Ø"/>
            </a:pPr>
            <a:endParaRPr lang="cs-CZ" sz="1200" b="0"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t>5</a:t>
            </a:fld>
            <a:endParaRPr lang="cs-CZ" dirty="0"/>
          </a:p>
        </p:txBody>
      </p:sp>
    </p:spTree>
    <p:extLst>
      <p:ext uri="{BB962C8B-B14F-4D97-AF65-F5344CB8AC3E}">
        <p14:creationId xmlns:p14="http://schemas.microsoft.com/office/powerpoint/2010/main" val="440149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6</a:t>
            </a:fld>
            <a:endParaRPr lang="cs-CZ"/>
          </a:p>
        </p:txBody>
      </p:sp>
    </p:spTree>
    <p:extLst>
      <p:ext uri="{BB962C8B-B14F-4D97-AF65-F5344CB8AC3E}">
        <p14:creationId xmlns:p14="http://schemas.microsoft.com/office/powerpoint/2010/main" val="4278969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0" i="0" u="none" strike="noStrike" kern="1200" dirty="0">
                <a:solidFill>
                  <a:schemeClr val="tx1"/>
                </a:solidFill>
                <a:effectLst/>
                <a:latin typeface="+mn-lt"/>
                <a:ea typeface="+mn-ea"/>
                <a:cs typeface="+mn-cs"/>
              </a:rPr>
              <a:t>Návrh věcné sekce</a:t>
            </a:r>
          </a:p>
          <a:p>
            <a:r>
              <a:rPr lang="pt-BR" sz="1200" b="0" i="0" u="none" strike="noStrike" kern="1200" dirty="0">
                <a:solidFill>
                  <a:schemeClr val="tx1"/>
                </a:solidFill>
                <a:effectLst/>
                <a:latin typeface="+mn-lt"/>
                <a:ea typeface="+mn-ea"/>
                <a:cs typeface="+mn-cs"/>
              </a:rPr>
              <a:t>2015</a:t>
            </a:r>
            <a:r>
              <a:rPr lang="pt-BR" dirty="0"/>
              <a:t> </a:t>
            </a:r>
            <a:r>
              <a:rPr lang="pt-BR" sz="1200" b="0" i="0" u="none" strike="noStrike" kern="1200" dirty="0">
                <a:solidFill>
                  <a:schemeClr val="tx1"/>
                </a:solidFill>
                <a:effectLst/>
                <a:latin typeface="+mn-lt"/>
                <a:ea typeface="+mn-ea"/>
                <a:cs typeface="+mn-cs"/>
              </a:rPr>
              <a:t>87,44 mil. Kč</a:t>
            </a:r>
            <a:r>
              <a:rPr lang="pt-BR" dirty="0"/>
              <a:t> </a:t>
            </a:r>
            <a:endParaRPr lang="cs-CZ" dirty="0"/>
          </a:p>
          <a:p>
            <a:r>
              <a:rPr lang="pt-BR" sz="1200" b="0" i="0" u="none" strike="noStrike" kern="1200" dirty="0">
                <a:solidFill>
                  <a:schemeClr val="tx1"/>
                </a:solidFill>
                <a:effectLst/>
                <a:latin typeface="+mn-lt"/>
                <a:ea typeface="+mn-ea"/>
                <a:cs typeface="+mn-cs"/>
              </a:rPr>
              <a:t>2016</a:t>
            </a:r>
            <a:r>
              <a:rPr lang="pt-BR" dirty="0"/>
              <a:t> </a:t>
            </a:r>
            <a:r>
              <a:rPr lang="pt-BR" sz="1200" b="0" i="0" u="none" strike="noStrike" kern="1200" dirty="0">
                <a:solidFill>
                  <a:schemeClr val="tx1"/>
                </a:solidFill>
                <a:effectLst/>
                <a:latin typeface="+mn-lt"/>
                <a:ea typeface="+mn-ea"/>
                <a:cs typeface="+mn-cs"/>
              </a:rPr>
              <a:t>800 mil. Kč</a:t>
            </a:r>
            <a:r>
              <a:rPr lang="pt-BR" dirty="0"/>
              <a:t> </a:t>
            </a:r>
            <a:endParaRPr lang="cs-CZ" dirty="0"/>
          </a:p>
          <a:p>
            <a:r>
              <a:rPr lang="pt-BR" sz="1200" b="0" i="0" u="none" strike="noStrike" kern="1200" dirty="0">
                <a:solidFill>
                  <a:schemeClr val="tx1"/>
                </a:solidFill>
                <a:effectLst/>
                <a:latin typeface="+mn-lt"/>
                <a:ea typeface="+mn-ea"/>
                <a:cs typeface="+mn-cs"/>
              </a:rPr>
              <a:t>2017</a:t>
            </a:r>
            <a:r>
              <a:rPr lang="pt-BR" dirty="0"/>
              <a:t> </a:t>
            </a:r>
            <a:r>
              <a:rPr lang="pt-BR" sz="1200" b="0" i="0" u="none" strike="noStrike" kern="1200" dirty="0">
                <a:solidFill>
                  <a:schemeClr val="tx1"/>
                </a:solidFill>
                <a:effectLst/>
                <a:latin typeface="+mn-lt"/>
                <a:ea typeface="+mn-ea"/>
                <a:cs typeface="+mn-cs"/>
              </a:rPr>
              <a:t>543 mil. Kč</a:t>
            </a:r>
            <a:r>
              <a:rPr lang="pt-BR" dirty="0"/>
              <a:t> </a:t>
            </a:r>
            <a:endParaRPr lang="cs-CZ" dirty="0"/>
          </a:p>
          <a:p>
            <a:r>
              <a:rPr lang="pt-BR" sz="1200" b="0" i="0" u="none" strike="noStrike" kern="1200" dirty="0">
                <a:solidFill>
                  <a:schemeClr val="tx1"/>
                </a:solidFill>
                <a:effectLst/>
                <a:latin typeface="+mn-lt"/>
                <a:ea typeface="+mn-ea"/>
                <a:cs typeface="+mn-cs"/>
              </a:rPr>
              <a:t>2018</a:t>
            </a:r>
            <a:r>
              <a:rPr lang="pt-BR" dirty="0"/>
              <a:t> </a:t>
            </a:r>
            <a:r>
              <a:rPr lang="pt-BR" sz="1200" b="0" i="0" u="none" strike="noStrike" kern="1200" dirty="0">
                <a:solidFill>
                  <a:schemeClr val="tx1"/>
                </a:solidFill>
                <a:effectLst/>
                <a:latin typeface="+mn-lt"/>
                <a:ea typeface="+mn-ea"/>
                <a:cs typeface="+mn-cs"/>
              </a:rPr>
              <a:t>847 mil. Kč</a:t>
            </a:r>
            <a:r>
              <a:rPr lang="pt-BR" dirty="0"/>
              <a:t> </a:t>
            </a:r>
            <a:endParaRPr lang="cs-CZ" dirty="0"/>
          </a:p>
          <a:p>
            <a:r>
              <a:rPr lang="cs-CZ" dirty="0"/>
              <a:t>2019 1,350 mil. Kč</a:t>
            </a:r>
          </a:p>
          <a:p>
            <a:r>
              <a:rPr lang="cs-CZ" dirty="0"/>
              <a:t>2020 1,650 mil. Kč</a:t>
            </a:r>
          </a:p>
          <a:p>
            <a:r>
              <a:rPr lang="cs-CZ" dirty="0"/>
              <a:t>2021 3,450</a:t>
            </a:r>
            <a:r>
              <a:rPr lang="cs-CZ" baseline="0" dirty="0"/>
              <a:t> mil Kč</a:t>
            </a:r>
          </a:p>
          <a:p>
            <a:endParaRPr lang="cs-CZ" baseline="0" dirty="0"/>
          </a:p>
          <a:p>
            <a:r>
              <a:rPr lang="cs-CZ" baseline="0" dirty="0"/>
              <a:t>Alokace:</a:t>
            </a:r>
          </a:p>
          <a:p>
            <a:r>
              <a:rPr lang="cs-CZ" baseline="0" dirty="0"/>
              <a:t>2015-227 mil Kč</a:t>
            </a:r>
          </a:p>
          <a:p>
            <a:r>
              <a:rPr lang="cs-CZ" baseline="0" dirty="0"/>
              <a:t>2016-524 mil Kč</a:t>
            </a:r>
          </a:p>
          <a:p>
            <a:r>
              <a:rPr lang="cs-CZ" baseline="0" dirty="0"/>
              <a:t>2017-427 mil Kč</a:t>
            </a:r>
          </a:p>
          <a:p>
            <a:r>
              <a:rPr lang="cs-CZ" baseline="0" dirty="0"/>
              <a:t>2018-0 Kč</a:t>
            </a:r>
          </a:p>
          <a:p>
            <a:r>
              <a:rPr lang="cs-CZ" baseline="0" dirty="0"/>
              <a:t>2019-150 mil Kč návrh</a:t>
            </a:r>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7</a:t>
            </a:fld>
            <a:endParaRPr lang="cs-CZ"/>
          </a:p>
        </p:txBody>
      </p:sp>
    </p:spTree>
    <p:extLst>
      <p:ext uri="{BB962C8B-B14F-4D97-AF65-F5344CB8AC3E}">
        <p14:creationId xmlns:p14="http://schemas.microsoft.com/office/powerpoint/2010/main" val="3658764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9</a:t>
            </a:fld>
            <a:endParaRPr lang="cs-CZ"/>
          </a:p>
        </p:txBody>
      </p:sp>
    </p:spTree>
    <p:extLst>
      <p:ext uri="{BB962C8B-B14F-4D97-AF65-F5344CB8AC3E}">
        <p14:creationId xmlns:p14="http://schemas.microsoft.com/office/powerpoint/2010/main" val="1807795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indent="-342900">
              <a:lnSpc>
                <a:spcPct val="150000"/>
              </a:lnSpc>
              <a:buFont typeface="Wingdings" panose="05000000000000000000" pitchFamily="2" charset="2"/>
              <a:buChar char="Ø"/>
            </a:pPr>
            <a:endParaRPr lang="cs-CZ" sz="1200" b="0"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10</a:t>
            </a:fld>
            <a:endParaRPr lang="cs-CZ" dirty="0"/>
          </a:p>
        </p:txBody>
      </p:sp>
    </p:spTree>
    <p:extLst>
      <p:ext uri="{BB962C8B-B14F-4D97-AF65-F5344CB8AC3E}">
        <p14:creationId xmlns:p14="http://schemas.microsoft.com/office/powerpoint/2010/main" val="2140763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13</a:t>
            </a:fld>
            <a:endParaRPr lang="cs-CZ"/>
          </a:p>
        </p:txBody>
      </p:sp>
    </p:spTree>
    <p:extLst>
      <p:ext uri="{BB962C8B-B14F-4D97-AF65-F5344CB8AC3E}">
        <p14:creationId xmlns:p14="http://schemas.microsoft.com/office/powerpoint/2010/main" val="3203692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342900" indent="-342900">
              <a:lnSpc>
                <a:spcPct val="150000"/>
              </a:lnSpc>
              <a:buFont typeface="Wingdings" panose="05000000000000000000" pitchFamily="2" charset="2"/>
              <a:buChar char="Ø"/>
            </a:pPr>
            <a:endParaRPr lang="cs-CZ" sz="1200" b="0"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18</a:t>
            </a:fld>
            <a:endParaRPr lang="cs-CZ"/>
          </a:p>
        </p:txBody>
      </p:sp>
    </p:spTree>
    <p:extLst>
      <p:ext uri="{BB962C8B-B14F-4D97-AF65-F5344CB8AC3E}">
        <p14:creationId xmlns:p14="http://schemas.microsoft.com/office/powerpoint/2010/main" val="3650692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1A4EFAA-816D-422C-A0CC-995DF6625451}" type="slidenum">
              <a:rPr lang="cs-CZ" smtClean="0"/>
              <a:pPr/>
              <a:t>20</a:t>
            </a:fld>
            <a:endParaRPr lang="cs-CZ"/>
          </a:p>
        </p:txBody>
      </p:sp>
    </p:spTree>
    <p:extLst>
      <p:ext uri="{BB962C8B-B14F-4D97-AF65-F5344CB8AC3E}">
        <p14:creationId xmlns:p14="http://schemas.microsoft.com/office/powerpoint/2010/main" val="2052491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3006834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1837935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2254433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2648460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184636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151895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3073303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3350730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3891669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262696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71E4649F-4CCA-4956-B2A7-3F1AC3C081B4}" type="datetimeFigureOut">
              <a:rPr lang="cs-CZ" smtClean="0"/>
              <a:pPr/>
              <a:t>28.11.2018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0CCEE3C-7C1C-415B-B84F-414D56E5C331}" type="slidenum">
              <a:rPr lang="cs-CZ" smtClean="0"/>
              <a:pPr/>
              <a:t>‹#›</a:t>
            </a:fld>
            <a:endParaRPr lang="cs-CZ"/>
          </a:p>
        </p:txBody>
      </p:sp>
    </p:spTree>
    <p:extLst>
      <p:ext uri="{BB962C8B-B14F-4D97-AF65-F5344CB8AC3E}">
        <p14:creationId xmlns:p14="http://schemas.microsoft.com/office/powerpoint/2010/main" val="496400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E4649F-4CCA-4956-B2A7-3F1AC3C081B4}" type="datetimeFigureOut">
              <a:rPr lang="cs-CZ" smtClean="0"/>
              <a:pPr/>
              <a:t>28.11.2018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CCEE3C-7C1C-415B-B84F-414D56E5C331}" type="slidenum">
              <a:rPr lang="cs-CZ" smtClean="0"/>
              <a:pPr/>
              <a:t>‹#›</a:t>
            </a:fld>
            <a:endParaRPr lang="cs-CZ"/>
          </a:p>
        </p:txBody>
      </p:sp>
    </p:spTree>
    <p:extLst>
      <p:ext uri="{BB962C8B-B14F-4D97-AF65-F5344CB8AC3E}">
        <p14:creationId xmlns:p14="http://schemas.microsoft.com/office/powerpoint/2010/main" val="2192533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0"/>
                <a:lumOff val="100000"/>
                <a:alpha val="0"/>
              </a:schemeClr>
            </a:gs>
            <a:gs pos="50000">
              <a:schemeClr val="accent1">
                <a:tint val="44500"/>
                <a:satMod val="160000"/>
                <a:alpha val="44000"/>
              </a:schemeClr>
            </a:gs>
            <a:gs pos="100000">
              <a:schemeClr val="accent1">
                <a:tint val="23500"/>
                <a:satMod val="160000"/>
                <a:alpha val="30000"/>
              </a:schemeClr>
            </a:gs>
          </a:gsLst>
          <a:lin ang="2700000" scaled="1"/>
          <a:tileRect/>
        </a:gradFill>
        <a:effectLst/>
      </p:bgPr>
    </p:bg>
    <p:spTree>
      <p:nvGrpSpPr>
        <p:cNvPr id="1" name=""/>
        <p:cNvGrpSpPr/>
        <p:nvPr/>
      </p:nvGrpSpPr>
      <p:grpSpPr>
        <a:xfrm>
          <a:off x="0" y="0"/>
          <a:ext cx="0" cy="0"/>
          <a:chOff x="0" y="0"/>
          <a:chExt cx="0" cy="0"/>
        </a:xfrm>
      </p:grpSpPr>
      <p:pic>
        <p:nvPicPr>
          <p:cNvPr id="1026" name="Picture 2" descr="C:\Users\mathr_000\Dropbox\Idealiste S\Grafika\mpsv.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4311" y="1290083"/>
            <a:ext cx="1786107" cy="1837754"/>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Obdélník 10"/>
          <p:cNvSpPr/>
          <p:nvPr/>
        </p:nvSpPr>
        <p:spPr>
          <a:xfrm>
            <a:off x="0" y="6597352"/>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cxnSp>
        <p:nvCxnSpPr>
          <p:cNvPr id="23" name="Přímá spojnice 22"/>
          <p:cNvCxnSpPr/>
          <p:nvPr/>
        </p:nvCxnSpPr>
        <p:spPr>
          <a:xfrm>
            <a:off x="611560" y="5805264"/>
            <a:ext cx="8139227" cy="0"/>
          </a:xfrm>
          <a:prstGeom prst="line">
            <a:avLst/>
          </a:prstGeom>
          <a:ln>
            <a:solidFill>
              <a:srgbClr val="002060"/>
            </a:solidFill>
          </a:ln>
        </p:spPr>
        <p:style>
          <a:lnRef idx="1">
            <a:schemeClr val="accent5"/>
          </a:lnRef>
          <a:fillRef idx="0">
            <a:schemeClr val="accent5"/>
          </a:fillRef>
          <a:effectRef idx="0">
            <a:schemeClr val="accent5"/>
          </a:effectRef>
          <a:fontRef idx="minor">
            <a:schemeClr val="tx1"/>
          </a:fontRef>
        </p:style>
      </p:cxnSp>
      <p:sp>
        <p:nvSpPr>
          <p:cNvPr id="2" name="TextovéPole 1"/>
          <p:cNvSpPr txBox="1"/>
          <p:nvPr/>
        </p:nvSpPr>
        <p:spPr>
          <a:xfrm>
            <a:off x="2227903" y="3919924"/>
            <a:ext cx="4906539" cy="646331"/>
          </a:xfrm>
          <a:prstGeom prst="rect">
            <a:avLst/>
          </a:prstGeom>
          <a:noFill/>
        </p:spPr>
        <p:txBody>
          <a:bodyPr wrap="square" rtlCol="0">
            <a:spAutoFit/>
          </a:bodyPr>
          <a:lstStyle/>
          <a:p>
            <a:pPr algn="ctr"/>
            <a:r>
              <a:rPr lang="cs-CZ" sz="3600" b="1" dirty="0">
                <a:latin typeface="Century Gothic" pitchFamily="34" charset="0"/>
              </a:rPr>
              <a:t>David Pospíšil</a:t>
            </a:r>
          </a:p>
        </p:txBody>
      </p:sp>
      <p:sp>
        <p:nvSpPr>
          <p:cNvPr id="8" name="TextovéPole 7"/>
          <p:cNvSpPr txBox="1"/>
          <p:nvPr/>
        </p:nvSpPr>
        <p:spPr>
          <a:xfrm>
            <a:off x="1907704" y="5497486"/>
            <a:ext cx="5879322" cy="307777"/>
          </a:xfrm>
          <a:prstGeom prst="rect">
            <a:avLst/>
          </a:prstGeom>
          <a:noFill/>
        </p:spPr>
        <p:txBody>
          <a:bodyPr wrap="square" rtlCol="0">
            <a:spAutoFit/>
          </a:bodyPr>
          <a:lstStyle/>
          <a:p>
            <a:pPr algn="ctr"/>
            <a:r>
              <a:rPr lang="cs-CZ" sz="1400" dirty="0">
                <a:latin typeface="Century Gothic" pitchFamily="34" charset="0"/>
              </a:rPr>
              <a:t>david.pospisil@mpsv.cz</a:t>
            </a:r>
          </a:p>
        </p:txBody>
      </p:sp>
      <p:sp>
        <p:nvSpPr>
          <p:cNvPr id="3" name="TextovéPole 2"/>
          <p:cNvSpPr txBox="1"/>
          <p:nvPr/>
        </p:nvSpPr>
        <p:spPr>
          <a:xfrm>
            <a:off x="611560" y="5877272"/>
            <a:ext cx="8139227" cy="584775"/>
          </a:xfrm>
          <a:prstGeom prst="rect">
            <a:avLst/>
          </a:prstGeom>
          <a:noFill/>
        </p:spPr>
        <p:txBody>
          <a:bodyPr wrap="square" rtlCol="0">
            <a:spAutoFit/>
          </a:bodyPr>
          <a:lstStyle/>
          <a:p>
            <a:pPr algn="ctr"/>
            <a:r>
              <a:rPr lang="cs-CZ" sz="1600" dirty="0"/>
              <a:t> </a:t>
            </a:r>
            <a:r>
              <a:rPr lang="cs-CZ" sz="1600" b="1" dirty="0"/>
              <a:t>Aktuality v oblasti sociálních služeb z pohledu MPSV a realizované projekty MPSV s dopadem do pečovatelské služby </a:t>
            </a:r>
            <a:endParaRPr lang="cs-CZ" sz="1600" dirty="0"/>
          </a:p>
        </p:txBody>
      </p:sp>
    </p:spTree>
    <p:extLst>
      <p:ext uri="{BB962C8B-B14F-4D97-AF65-F5344CB8AC3E}">
        <p14:creationId xmlns:p14="http://schemas.microsoft.com/office/powerpoint/2010/main" val="107526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323528" y="352107"/>
            <a:ext cx="8532948" cy="584775"/>
          </a:xfrm>
          <a:prstGeom prst="rect">
            <a:avLst/>
          </a:prstGeom>
          <a:noFill/>
        </p:spPr>
        <p:txBody>
          <a:bodyPr wrap="square" rtlCol="0">
            <a:spAutoFit/>
          </a:bodyPr>
          <a:lstStyle/>
          <a:p>
            <a:r>
              <a:rPr lang="cs-CZ" sz="3200" b="1" cap="small" dirty="0">
                <a:solidFill>
                  <a:srgbClr val="002060"/>
                </a:solidFill>
                <a:latin typeface="Century Gothic" pitchFamily="34" charset="0"/>
              </a:rPr>
              <a:t>Projekce nárůstu výdajů na sociální služby</a:t>
            </a:r>
          </a:p>
        </p:txBody>
      </p:sp>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 name="Zástupný symbol pro obsah 3"/>
          <p:cNvSpPr>
            <a:spLocks noGrp="1"/>
          </p:cNvSpPr>
          <p:nvPr>
            <p:ph idx="1"/>
          </p:nvPr>
        </p:nvSpPr>
        <p:spPr>
          <a:xfrm>
            <a:off x="179512" y="936882"/>
            <a:ext cx="8798464" cy="5540743"/>
          </a:xfrm>
        </p:spPr>
        <p:txBody>
          <a:bodyPr>
            <a:noAutofit/>
          </a:bodyPr>
          <a:lstStyle/>
          <a:p>
            <a:pPr marL="0" indent="0" algn="ctr">
              <a:spcBef>
                <a:spcPct val="50000"/>
              </a:spcBef>
              <a:buNone/>
            </a:pPr>
            <a:r>
              <a:rPr lang="cs-CZ" sz="1550" b="1" dirty="0"/>
              <a:t>- neúprosný růst výdajů veřejných rozpočtů na sociální péči (nejnákladnější část celého systému) v kontextu demografického vývoje v dlouhodobém horizontu</a:t>
            </a:r>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a:lnSpc>
                <a:spcPts val="2500"/>
              </a:lnSpc>
              <a:spcBef>
                <a:spcPct val="50000"/>
              </a:spcBef>
              <a:buAutoNum type="arabicParenBoth"/>
            </a:pPr>
            <a:endParaRPr lang="cs-CZ" sz="1550" dirty="0"/>
          </a:p>
          <a:p>
            <a:pPr marL="0" indent="0">
              <a:lnSpc>
                <a:spcPts val="2500"/>
              </a:lnSpc>
              <a:spcBef>
                <a:spcPct val="50000"/>
              </a:spcBef>
              <a:buNone/>
            </a:pPr>
            <a:endParaRPr lang="cs-CZ" sz="1550" dirty="0"/>
          </a:p>
          <a:p>
            <a:pPr marL="0" indent="0">
              <a:lnSpc>
                <a:spcPts val="2500"/>
              </a:lnSpc>
              <a:spcBef>
                <a:spcPct val="50000"/>
              </a:spcBef>
              <a:buNone/>
            </a:pPr>
            <a:r>
              <a:rPr lang="cs-CZ" sz="1550" dirty="0"/>
              <a:t>                                   </a:t>
            </a:r>
            <a:r>
              <a:rPr lang="cs-CZ" sz="2000" dirty="0"/>
              <a:t>Současný systém financování je dlouhodobě neudržitelný, je silně závislý na stavu ekonomiky ČR</a:t>
            </a:r>
          </a:p>
        </p:txBody>
      </p:sp>
      <p:pic>
        <p:nvPicPr>
          <p:cNvPr id="11" name="Picture 108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2" y="1556792"/>
            <a:ext cx="5976664" cy="3096344"/>
          </a:xfrm>
          <a:prstGeom prst="rect">
            <a:avLst/>
          </a:prstGeom>
          <a:noFill/>
        </p:spPr>
      </p:pic>
      <p:sp>
        <p:nvSpPr>
          <p:cNvPr id="2" name="Šipka doprava se zářezem 1"/>
          <p:cNvSpPr/>
          <p:nvPr/>
        </p:nvSpPr>
        <p:spPr>
          <a:xfrm>
            <a:off x="450708" y="4912568"/>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968080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916832"/>
            <a:ext cx="8568952" cy="2304256"/>
          </a:xfrm>
        </p:spPr>
        <p:txBody>
          <a:bodyPr rtlCol="0">
            <a:noAutofit/>
          </a:bodyPr>
          <a:lstStyle/>
          <a:p>
            <a:pPr fontAlgn="auto">
              <a:spcAft>
                <a:spcPts val="0"/>
              </a:spcAft>
              <a:defRPr/>
            </a:pPr>
            <a:r>
              <a:rPr lang="cs-CZ" sz="4800" b="1" cap="small" dirty="0">
                <a:solidFill>
                  <a:srgbClr val="002060"/>
                </a:solidFill>
                <a:latin typeface="Century Gothic" pitchFamily="34" charset="0"/>
                <a:ea typeface="+mn-ea"/>
                <a:cs typeface="+mn-cs"/>
              </a:rPr>
              <a:t>Novela zákona o sociálních službách</a:t>
            </a:r>
          </a:p>
        </p:txBody>
      </p:sp>
      <p:sp>
        <p:nvSpPr>
          <p:cNvPr id="4" name="Obdélník 3"/>
          <p:cNvSpPr/>
          <p:nvPr/>
        </p:nvSpPr>
        <p:spPr>
          <a:xfrm>
            <a:off x="0" y="0"/>
            <a:ext cx="9144000" cy="10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pic>
        <p:nvPicPr>
          <p:cNvPr id="16388" name="Picture 2" descr="C:\Users\mathr_000\Dropbox\Idealiste S\Grafika\mpsv.gif"/>
          <p:cNvPicPr>
            <a:picLocks noChangeAspect="1" noChangeArrowheads="1"/>
          </p:cNvPicPr>
          <p:nvPr/>
        </p:nvPicPr>
        <p:blipFill>
          <a:blip r:embed="rId2" cstate="print"/>
          <a:srcRect/>
          <a:stretch>
            <a:fillRect/>
          </a:stretch>
        </p:blipFill>
        <p:spPr bwMode="auto">
          <a:xfrm>
            <a:off x="8604250" y="6043613"/>
            <a:ext cx="373063" cy="384175"/>
          </a:xfrm>
          <a:prstGeom prst="rect">
            <a:avLst/>
          </a:prstGeom>
          <a:noFill/>
          <a:ln w="9525">
            <a:noFill/>
            <a:miter lim="800000"/>
            <a:headEnd/>
            <a:tailEnd/>
          </a:ln>
        </p:spPr>
      </p:pic>
      <p:sp>
        <p:nvSpPr>
          <p:cNvPr id="8" name="Obdélník 7"/>
          <p:cNvSpPr/>
          <p:nvPr/>
        </p:nvSpPr>
        <p:spPr>
          <a:xfrm>
            <a:off x="0" y="6756400"/>
            <a:ext cx="9144000" cy="10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Tree>
    <p:extLst>
      <p:ext uri="{BB962C8B-B14F-4D97-AF65-F5344CB8AC3E}">
        <p14:creationId xmlns:p14="http://schemas.microsoft.com/office/powerpoint/2010/main" val="1029414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101166"/>
            <a:ext cx="8229600" cy="1023578"/>
          </a:xfrm>
        </p:spPr>
        <p:txBody>
          <a:bodyPr>
            <a:noAutofit/>
          </a:bodyPr>
          <a:lstStyle/>
          <a:p>
            <a:pPr>
              <a:lnSpc>
                <a:spcPts val="2500"/>
              </a:lnSpc>
              <a:spcBef>
                <a:spcPct val="50000"/>
              </a:spcBef>
            </a:pPr>
            <a:r>
              <a:rPr lang="cs-CZ" sz="3200" b="1" cap="small" dirty="0">
                <a:solidFill>
                  <a:srgbClr val="002060"/>
                </a:solidFill>
                <a:latin typeface="Century Gothic" pitchFamily="34" charset="0"/>
              </a:rPr>
              <a:t>Novela zákona o sociálních službách – časový harmonogram</a:t>
            </a:r>
          </a:p>
        </p:txBody>
      </p:sp>
      <p:sp>
        <p:nvSpPr>
          <p:cNvPr id="3" name="Zástupný symbol pro obsah 2"/>
          <p:cNvSpPr>
            <a:spLocks noGrp="1"/>
          </p:cNvSpPr>
          <p:nvPr>
            <p:ph idx="1"/>
          </p:nvPr>
        </p:nvSpPr>
        <p:spPr>
          <a:xfrm>
            <a:off x="457200" y="1268760"/>
            <a:ext cx="8363272" cy="5158690"/>
          </a:xfrm>
        </p:spPr>
        <p:txBody>
          <a:bodyPr>
            <a:normAutofit/>
          </a:bodyPr>
          <a:lstStyle/>
          <a:p>
            <a:pPr>
              <a:lnSpc>
                <a:spcPts val="2500"/>
              </a:lnSpc>
              <a:spcBef>
                <a:spcPct val="50000"/>
              </a:spcBef>
            </a:pPr>
            <a:endParaRPr lang="cs-CZ" b="1" dirty="0"/>
          </a:p>
          <a:p>
            <a:pPr>
              <a:lnSpc>
                <a:spcPts val="2500"/>
              </a:lnSpc>
              <a:spcBef>
                <a:spcPct val="50000"/>
              </a:spcBef>
            </a:pPr>
            <a:endParaRPr lang="cs-CZ" b="1" dirty="0"/>
          </a:p>
          <a:p>
            <a:pPr>
              <a:lnSpc>
                <a:spcPts val="2500"/>
              </a:lnSpc>
              <a:spcBef>
                <a:spcPct val="50000"/>
              </a:spcBef>
            </a:pPr>
            <a:endParaRPr lang="cs-CZ" b="1" dirty="0"/>
          </a:p>
          <a:p>
            <a:pPr>
              <a:lnSpc>
                <a:spcPts val="2500"/>
              </a:lnSpc>
              <a:spcBef>
                <a:spcPct val="50000"/>
              </a:spcBef>
            </a:pPr>
            <a:endParaRPr lang="cs-CZ" b="1"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graphicFrame>
        <p:nvGraphicFramePr>
          <p:cNvPr id="5" name="Diagram 4"/>
          <p:cNvGraphicFramePr/>
          <p:nvPr>
            <p:extLst>
              <p:ext uri="{D42A27DB-BD31-4B8C-83A1-F6EECF244321}">
                <p14:modId xmlns:p14="http://schemas.microsoft.com/office/powerpoint/2010/main" val="4055251981"/>
              </p:ext>
            </p:extLst>
          </p:nvPr>
        </p:nvGraphicFramePr>
        <p:xfrm>
          <a:off x="251520" y="1412776"/>
          <a:ext cx="8726456" cy="46303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520261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rPr>
              <a:t>Novela zákona o sociálních službách – proces tvorby a schvalování</a:t>
            </a:r>
            <a:endParaRPr lang="cs-CZ" sz="3200" dirty="0"/>
          </a:p>
        </p:txBody>
      </p:sp>
      <p:sp>
        <p:nvSpPr>
          <p:cNvPr id="3" name="Zástupný symbol pro obsah 2"/>
          <p:cNvSpPr>
            <a:spLocks noGrp="1"/>
          </p:cNvSpPr>
          <p:nvPr>
            <p:ph idx="1"/>
          </p:nvPr>
        </p:nvSpPr>
        <p:spPr/>
        <p:txBody>
          <a:bodyPr>
            <a:normAutofit/>
          </a:bodyPr>
          <a:lstStyle/>
          <a:p>
            <a:pPr marL="0" indent="0">
              <a:lnSpc>
                <a:spcPts val="2500"/>
              </a:lnSpc>
              <a:spcBef>
                <a:spcPct val="50000"/>
              </a:spcBef>
              <a:buNone/>
            </a:pPr>
            <a:r>
              <a:rPr lang="cs-CZ" b="1" dirty="0"/>
              <a:t>Aktuální stav, plánovaný postup </a:t>
            </a:r>
          </a:p>
          <a:p>
            <a:pPr>
              <a:lnSpc>
                <a:spcPts val="2500"/>
              </a:lnSpc>
              <a:spcBef>
                <a:spcPct val="50000"/>
              </a:spcBef>
              <a:buFontTx/>
              <a:buChar char="-"/>
            </a:pPr>
            <a:r>
              <a:rPr lang="cs-CZ" dirty="0">
                <a:solidFill>
                  <a:srgbClr val="FF0000"/>
                </a:solidFill>
              </a:rPr>
              <a:t>NYNÍ: </a:t>
            </a:r>
            <a:r>
              <a:rPr lang="cs-CZ" dirty="0"/>
              <a:t>interní jednání s cílem precizace směřování novelizace zákona o sociálních službách. </a:t>
            </a:r>
          </a:p>
          <a:p>
            <a:pPr>
              <a:lnSpc>
                <a:spcPts val="2500"/>
              </a:lnSpc>
              <a:spcBef>
                <a:spcPct val="50000"/>
              </a:spcBef>
              <a:buFontTx/>
              <a:buChar char="-"/>
            </a:pPr>
            <a:r>
              <a:rPr lang="cs-CZ" dirty="0">
                <a:solidFill>
                  <a:srgbClr val="FF0000"/>
                </a:solidFill>
              </a:rPr>
              <a:t>PLÁNUJE SE: </a:t>
            </a:r>
            <a:r>
              <a:rPr lang="cs-CZ" dirty="0"/>
              <a:t>sezvání dotčených partnerů s cílem reflektovat potřeby z praxe/terénu. Budou realizovaný jednotlivé platformy k dílčím oblastem zákona o sociálních službách.</a:t>
            </a:r>
          </a:p>
          <a:p>
            <a:pPr>
              <a:lnSpc>
                <a:spcPts val="2500"/>
              </a:lnSpc>
              <a:spcBef>
                <a:spcPct val="50000"/>
              </a:spcBef>
              <a:buFontTx/>
              <a:buChar char="-"/>
            </a:pPr>
            <a:r>
              <a:rPr lang="cs-CZ" dirty="0">
                <a:solidFill>
                  <a:srgbClr val="FF0000"/>
                </a:solidFill>
              </a:rPr>
              <a:t>AKTUÁLNĚ SE NEPLÁNUJE: </a:t>
            </a:r>
            <a:r>
              <a:rPr lang="cs-CZ" dirty="0"/>
              <a:t>novelizace prováděcího předpisu</a:t>
            </a:r>
          </a:p>
          <a:p>
            <a:pPr marL="0" indent="0">
              <a:lnSpc>
                <a:spcPts val="2500"/>
              </a:lnSpc>
              <a:spcBef>
                <a:spcPct val="50000"/>
              </a:spcBef>
              <a:buNone/>
            </a:pPr>
            <a:endParaRPr lang="cs-CZ" b="1" dirty="0"/>
          </a:p>
          <a:p>
            <a:endParaRPr lang="cs-CZ" dirty="0"/>
          </a:p>
        </p:txBody>
      </p:sp>
      <p:sp>
        <p:nvSpPr>
          <p:cNvPr id="4" name="Obdélník 3"/>
          <p:cNvSpPr/>
          <p:nvPr/>
        </p:nvSpPr>
        <p:spPr>
          <a:xfrm>
            <a:off x="0" y="-59376"/>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Obdélník 4"/>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188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rPr>
              <a:t>Hlavní témata novely</a:t>
            </a:r>
            <a:endParaRPr lang="cs-CZ" sz="3200" dirty="0"/>
          </a:p>
        </p:txBody>
      </p:sp>
      <p:sp>
        <p:nvSpPr>
          <p:cNvPr id="3" name="Zástupný symbol pro obsah 2"/>
          <p:cNvSpPr>
            <a:spLocks noGrp="1"/>
          </p:cNvSpPr>
          <p:nvPr>
            <p:ph idx="1"/>
          </p:nvPr>
        </p:nvSpPr>
        <p:spPr/>
        <p:txBody>
          <a:bodyPr>
            <a:normAutofit/>
          </a:bodyPr>
          <a:lstStyle/>
          <a:p>
            <a:pPr marL="0" indent="0">
              <a:lnSpc>
                <a:spcPts val="2500"/>
              </a:lnSpc>
              <a:spcBef>
                <a:spcPct val="50000"/>
              </a:spcBef>
              <a:buNone/>
            </a:pPr>
            <a:endParaRPr lang="cs-CZ" b="1" dirty="0"/>
          </a:p>
          <a:p>
            <a:pPr marL="0" indent="0">
              <a:lnSpc>
                <a:spcPts val="2500"/>
              </a:lnSpc>
              <a:spcBef>
                <a:spcPct val="50000"/>
              </a:spcBef>
              <a:buNone/>
            </a:pPr>
            <a:r>
              <a:rPr lang="cs-CZ" b="1" dirty="0"/>
              <a:t>REGISTRACE</a:t>
            </a:r>
          </a:p>
          <a:p>
            <a:pPr marL="0" indent="0">
              <a:lnSpc>
                <a:spcPts val="2500"/>
              </a:lnSpc>
              <a:spcBef>
                <a:spcPct val="50000"/>
              </a:spcBef>
              <a:buNone/>
            </a:pPr>
            <a:r>
              <a:rPr lang="cs-CZ" b="1" dirty="0"/>
              <a:t>KVALITA</a:t>
            </a:r>
          </a:p>
          <a:p>
            <a:pPr marL="0" indent="0">
              <a:lnSpc>
                <a:spcPts val="2500"/>
              </a:lnSpc>
              <a:spcBef>
                <a:spcPct val="50000"/>
              </a:spcBef>
              <a:buNone/>
            </a:pPr>
            <a:r>
              <a:rPr lang="cs-CZ" b="1" dirty="0"/>
              <a:t>FINANCOVÁNÍ SOCIÁLNÍCH SLUŽEB</a:t>
            </a:r>
          </a:p>
          <a:p>
            <a:pPr marL="0" indent="0">
              <a:lnSpc>
                <a:spcPts val="2500"/>
              </a:lnSpc>
              <a:spcBef>
                <a:spcPct val="50000"/>
              </a:spcBef>
              <a:buNone/>
            </a:pPr>
            <a:r>
              <a:rPr lang="cs-CZ" b="1" dirty="0"/>
              <a:t>DRUHOLOGIE SOCIÁLNÍCH SLUŽEB</a:t>
            </a:r>
          </a:p>
          <a:p>
            <a:pPr marL="0" indent="0">
              <a:lnSpc>
                <a:spcPts val="2500"/>
              </a:lnSpc>
              <a:spcBef>
                <a:spcPct val="50000"/>
              </a:spcBef>
              <a:buNone/>
            </a:pPr>
            <a:r>
              <a:rPr lang="cs-CZ" b="1" dirty="0"/>
              <a:t>SOCIÁLNÍ PRÁCE</a:t>
            </a:r>
          </a:p>
        </p:txBody>
      </p:sp>
      <p:pic>
        <p:nvPicPr>
          <p:cNvPr id="4" name="Picture 2" descr="C:\Users\mathr_000\Dropbox\Idealiste S\Grafika\mpsv.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Obdélník 6"/>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2622850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rPr>
              <a:t>Hlavní témata novely: Registrace a kvalita</a:t>
            </a:r>
            <a:endParaRPr lang="cs-CZ" sz="3200" dirty="0"/>
          </a:p>
        </p:txBody>
      </p:sp>
      <p:sp>
        <p:nvSpPr>
          <p:cNvPr id="3" name="Zástupný symbol pro obsah 2"/>
          <p:cNvSpPr>
            <a:spLocks noGrp="1"/>
          </p:cNvSpPr>
          <p:nvPr>
            <p:ph idx="1"/>
          </p:nvPr>
        </p:nvSpPr>
        <p:spPr/>
        <p:txBody>
          <a:bodyPr>
            <a:normAutofit fontScale="70000" lnSpcReduction="20000"/>
          </a:bodyPr>
          <a:lstStyle/>
          <a:p>
            <a:pPr>
              <a:buFontTx/>
              <a:buChar char="-"/>
            </a:pPr>
            <a:r>
              <a:rPr lang="cs-CZ" dirty="0"/>
              <a:t>Poskytovatel nebude hlásit veškeré změny v registru (mj. personální), co si úřad může zjistit sám ze své činnosti nebude požadovat po poskytovateli.</a:t>
            </a:r>
          </a:p>
          <a:p>
            <a:pPr>
              <a:buFontTx/>
              <a:buChar char="-"/>
            </a:pPr>
            <a:r>
              <a:rPr lang="cs-CZ" dirty="0"/>
              <a:t>Vytvoření konkrétních požadavků na materiálně technické a personální zabezpečení služby.</a:t>
            </a:r>
          </a:p>
          <a:p>
            <a:pPr>
              <a:buFontTx/>
              <a:buChar char="-"/>
            </a:pPr>
            <a:r>
              <a:rPr lang="cs-CZ" dirty="0"/>
              <a:t>Specifikace požadavků ke kvalitě v povinnostech i ve standardech kvality (obsahy dokumentů, snížení požadavků na písemná pravidla, odstranění proklamativních ustanovení, konkretizace požadavků, posun dílčích ustanovení do oblasti registrace).</a:t>
            </a:r>
          </a:p>
          <a:p>
            <a:pPr>
              <a:buFontTx/>
              <a:buChar char="-"/>
            </a:pPr>
            <a:r>
              <a:rPr lang="cs-CZ" dirty="0"/>
              <a:t>Nový přestupek se zaměřením na lidskou důstojnost a ochranu integrity osoby.</a:t>
            </a:r>
          </a:p>
          <a:p>
            <a:pPr>
              <a:buFontTx/>
              <a:buChar char="-"/>
            </a:pPr>
            <a:r>
              <a:rPr lang="cs-CZ" dirty="0"/>
              <a:t>V případě bezprostředního ohrožení života a zdraví klientů MPSV bude mít pravomoc odejmout oprávnění k poskytování sociálních služeb.</a:t>
            </a:r>
          </a:p>
          <a:p>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5" name="Picture 2" descr="C:\Users\mathr_000\Dropbox\Idealiste S\Grafika\mpsv.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6" name="Obdélník 5"/>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35129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rPr>
              <a:t>Hlavní témata novely: financování</a:t>
            </a:r>
            <a:endParaRPr lang="cs-CZ" sz="3200" dirty="0"/>
          </a:p>
        </p:txBody>
      </p:sp>
      <p:sp>
        <p:nvSpPr>
          <p:cNvPr id="3" name="Zástupný symbol pro obsah 2"/>
          <p:cNvSpPr>
            <a:spLocks noGrp="1"/>
          </p:cNvSpPr>
          <p:nvPr>
            <p:ph idx="1"/>
          </p:nvPr>
        </p:nvSpPr>
        <p:spPr/>
        <p:txBody>
          <a:bodyPr>
            <a:normAutofit/>
          </a:bodyPr>
          <a:lstStyle/>
          <a:p>
            <a:pPr>
              <a:buFontTx/>
              <a:buChar char="-"/>
            </a:pPr>
            <a:r>
              <a:rPr lang="cs-CZ" dirty="0"/>
              <a:t>Zavedení dotací na sociální služby jako mandatorního výdaje státního rozpočtu</a:t>
            </a:r>
          </a:p>
          <a:p>
            <a:pPr>
              <a:buFontTx/>
              <a:buChar char="-"/>
            </a:pPr>
            <a:r>
              <a:rPr lang="cs-CZ" dirty="0"/>
              <a:t>Zákonné zavedení limity maximálního růstu dotace pro kraj z roku na rok</a:t>
            </a:r>
          </a:p>
          <a:p>
            <a:pPr>
              <a:buFontTx/>
              <a:buChar char="-"/>
            </a:pPr>
            <a:r>
              <a:rPr lang="cs-CZ" dirty="0"/>
              <a:t>Předpokladem je obrácení posloupnosti dotačního řízení: nejprve podávají žádosti poskytovatelé, po zhodnocení těchto žádostí podává souhrnnou žádost kraj na MPSV</a:t>
            </a:r>
          </a:p>
        </p:txBody>
      </p:sp>
      <p:sp>
        <p:nvSpPr>
          <p:cNvPr id="4" name="Obdélník 3"/>
          <p:cNvSpPr/>
          <p:nvPr/>
        </p:nvSpPr>
        <p:spPr>
          <a:xfrm>
            <a:off x="0" y="-59376"/>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Obdélník 4"/>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71834"/>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rPr>
              <a:t>Hlavní témata novely: </a:t>
            </a:r>
            <a:r>
              <a:rPr lang="cs-CZ" sz="3200" b="1" cap="small" dirty="0" err="1">
                <a:solidFill>
                  <a:srgbClr val="002060"/>
                </a:solidFill>
                <a:latin typeface="Century Gothic" pitchFamily="34" charset="0"/>
              </a:rPr>
              <a:t>druhologie</a:t>
            </a:r>
            <a:endParaRPr lang="cs-CZ" sz="3200" dirty="0"/>
          </a:p>
        </p:txBody>
      </p:sp>
      <p:sp>
        <p:nvSpPr>
          <p:cNvPr id="3" name="Zástupný symbol pro obsah 2"/>
          <p:cNvSpPr>
            <a:spLocks noGrp="1"/>
          </p:cNvSpPr>
          <p:nvPr>
            <p:ph idx="1"/>
          </p:nvPr>
        </p:nvSpPr>
        <p:spPr/>
        <p:txBody>
          <a:bodyPr>
            <a:normAutofit fontScale="92500" lnSpcReduction="10000"/>
          </a:bodyPr>
          <a:lstStyle/>
          <a:p>
            <a:pPr>
              <a:buFontTx/>
              <a:buChar char="-"/>
            </a:pPr>
            <a:r>
              <a:rPr lang="cs-CZ" dirty="0"/>
              <a:t>Sloučení domovů pro seniory a domovů se zvláštním režimem, domovů pro osoby se zdravotním postižením.</a:t>
            </a:r>
          </a:p>
          <a:p>
            <a:pPr>
              <a:buFontTx/>
              <a:buChar char="-"/>
            </a:pPr>
            <a:r>
              <a:rPr lang="cs-CZ" dirty="0"/>
              <a:t>Vytvoření specifické sociální služby pro osoby ohrožené domácím násilím.</a:t>
            </a:r>
          </a:p>
          <a:p>
            <a:pPr>
              <a:buFontTx/>
              <a:buChar char="-"/>
            </a:pPr>
            <a:r>
              <a:rPr lang="cs-CZ" dirty="0"/>
              <a:t>Pečující jako jedna z cílových skupin.</a:t>
            </a:r>
          </a:p>
          <a:p>
            <a:pPr>
              <a:buFontTx/>
              <a:buChar char="-"/>
            </a:pPr>
            <a:r>
              <a:rPr lang="cs-CZ" dirty="0"/>
              <a:t>Lepší nastavení krizové a odlehčovací pomoci.</a:t>
            </a:r>
          </a:p>
          <a:p>
            <a:pPr>
              <a:buFontTx/>
              <a:buChar char="-"/>
            </a:pPr>
            <a:r>
              <a:rPr lang="cs-CZ" dirty="0"/>
              <a:t>Rozšíření cílové skupiny  azylových dům.</a:t>
            </a:r>
          </a:p>
          <a:p>
            <a:pPr>
              <a:buFontTx/>
              <a:buChar char="-"/>
            </a:pPr>
            <a:r>
              <a:rPr lang="cs-CZ" dirty="0"/>
              <a:t>Nový druh služby: prevence ztráty bydlení.</a:t>
            </a:r>
          </a:p>
          <a:p>
            <a:endParaRPr lang="cs-CZ" dirty="0"/>
          </a:p>
        </p:txBody>
      </p:sp>
      <p:sp>
        <p:nvSpPr>
          <p:cNvPr id="4" name="Obdélník 3"/>
          <p:cNvSpPr/>
          <p:nvPr/>
        </p:nvSpPr>
        <p:spPr>
          <a:xfrm>
            <a:off x="0" y="-59376"/>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5"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3272" y="5711243"/>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4723450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234441" y="413662"/>
            <a:ext cx="8532948" cy="584775"/>
          </a:xfrm>
          <a:prstGeom prst="rect">
            <a:avLst/>
          </a:prstGeom>
          <a:noFill/>
        </p:spPr>
        <p:txBody>
          <a:bodyPr wrap="square" rtlCol="0">
            <a:spAutoFit/>
          </a:bodyPr>
          <a:lstStyle/>
          <a:p>
            <a:pPr algn="ctr"/>
            <a:r>
              <a:rPr lang="cs-CZ" sz="3200" b="1" cap="small" dirty="0">
                <a:solidFill>
                  <a:srgbClr val="002060"/>
                </a:solidFill>
                <a:latin typeface="Century Gothic" pitchFamily="34" charset="0"/>
                <a:ea typeface="+mj-ea"/>
                <a:cs typeface="+mj-cs"/>
              </a:rPr>
              <a:t>Hlavní témata novely: sociální práce</a:t>
            </a:r>
          </a:p>
        </p:txBody>
      </p:sp>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Zástupný symbol pro obsah 3"/>
          <p:cNvSpPr>
            <a:spLocks noGrp="1"/>
          </p:cNvSpPr>
          <p:nvPr>
            <p:ph idx="1"/>
          </p:nvPr>
        </p:nvSpPr>
        <p:spPr>
          <a:xfrm>
            <a:off x="179512" y="1229270"/>
            <a:ext cx="8798464" cy="5248355"/>
          </a:xfrm>
        </p:spPr>
        <p:txBody>
          <a:bodyPr>
            <a:noAutofit/>
          </a:bodyPr>
          <a:lstStyle/>
          <a:p>
            <a:pPr>
              <a:lnSpc>
                <a:spcPts val="2500"/>
              </a:lnSpc>
              <a:spcBef>
                <a:spcPct val="50000"/>
              </a:spcBef>
              <a:buFontTx/>
              <a:buChar char="-"/>
            </a:pPr>
            <a:endParaRPr lang="cs-CZ" sz="3000" dirty="0"/>
          </a:p>
          <a:p>
            <a:pPr>
              <a:lnSpc>
                <a:spcPts val="2500"/>
              </a:lnSpc>
              <a:spcBef>
                <a:spcPct val="50000"/>
              </a:spcBef>
              <a:buFontTx/>
              <a:buChar char="-"/>
            </a:pPr>
            <a:r>
              <a:rPr lang="cs-CZ" sz="3000" dirty="0"/>
              <a:t>Vyšší konkretizace činností v § 92 a § 93, doplněn      § pro činnosti POU</a:t>
            </a:r>
          </a:p>
          <a:p>
            <a:pPr>
              <a:lnSpc>
                <a:spcPts val="2500"/>
              </a:lnSpc>
              <a:spcBef>
                <a:spcPct val="50000"/>
              </a:spcBef>
              <a:buFontTx/>
              <a:buChar char="-"/>
            </a:pPr>
            <a:r>
              <a:rPr lang="cs-CZ" sz="3000" dirty="0"/>
              <a:t>Významně doplněn § 109 a sladěn s katalogem prací</a:t>
            </a:r>
          </a:p>
          <a:p>
            <a:pPr>
              <a:lnSpc>
                <a:spcPts val="2500"/>
              </a:lnSpc>
              <a:spcBef>
                <a:spcPct val="50000"/>
              </a:spcBef>
              <a:buFontTx/>
              <a:buChar char="-"/>
            </a:pPr>
            <a:r>
              <a:rPr lang="cs-CZ" sz="3000" dirty="0"/>
              <a:t>§ 110 odst. 4 – vyškrtnuto právo</a:t>
            </a:r>
          </a:p>
          <a:p>
            <a:pPr>
              <a:lnSpc>
                <a:spcPts val="2500"/>
              </a:lnSpc>
              <a:spcBef>
                <a:spcPct val="50000"/>
              </a:spcBef>
              <a:buFontTx/>
              <a:buChar char="-"/>
            </a:pPr>
            <a:r>
              <a:rPr lang="cs-CZ" sz="3000" dirty="0"/>
              <a:t>§ 111 rozšířen o supervizi, upraven min. nebo max. zohlednění forem dalšího vzdělávání</a:t>
            </a:r>
          </a:p>
          <a:p>
            <a:pPr>
              <a:lnSpc>
                <a:spcPts val="2500"/>
              </a:lnSpc>
              <a:spcBef>
                <a:spcPct val="50000"/>
              </a:spcBef>
              <a:buFontTx/>
              <a:buChar char="-"/>
            </a:pPr>
            <a:r>
              <a:rPr lang="cs-CZ" sz="3000" dirty="0"/>
              <a:t>Navržen zákaz kumulací funkcí sociálního pracovníka   </a:t>
            </a:r>
          </a:p>
          <a:p>
            <a:pPr>
              <a:lnSpc>
                <a:spcPts val="2500"/>
              </a:lnSpc>
              <a:spcBef>
                <a:spcPct val="50000"/>
              </a:spcBef>
              <a:buFontTx/>
              <a:buChar char="-"/>
            </a:pPr>
            <a:endParaRPr lang="cs-CZ" sz="2600" dirty="0"/>
          </a:p>
          <a:p>
            <a:pPr marL="0" indent="0">
              <a:lnSpc>
                <a:spcPts val="2500"/>
              </a:lnSpc>
              <a:spcBef>
                <a:spcPct val="50000"/>
              </a:spcBef>
              <a:buNone/>
            </a:pPr>
            <a:endParaRPr lang="cs-CZ" sz="1550" dirty="0"/>
          </a:p>
          <a:p>
            <a:pPr>
              <a:lnSpc>
                <a:spcPts val="2500"/>
              </a:lnSpc>
              <a:spcBef>
                <a:spcPct val="50000"/>
              </a:spcBef>
              <a:buAutoNum type="arabicParenBoth"/>
            </a:pPr>
            <a:endParaRPr lang="cs-CZ" sz="1550" dirty="0"/>
          </a:p>
        </p:txBody>
      </p:sp>
    </p:spTree>
    <p:extLst>
      <p:ext uri="{BB962C8B-B14F-4D97-AF65-F5344CB8AC3E}">
        <p14:creationId xmlns:p14="http://schemas.microsoft.com/office/powerpoint/2010/main" val="4145796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916832"/>
            <a:ext cx="8568952" cy="2304256"/>
          </a:xfrm>
        </p:spPr>
        <p:txBody>
          <a:bodyPr rtlCol="0">
            <a:noAutofit/>
          </a:bodyPr>
          <a:lstStyle/>
          <a:p>
            <a:pPr fontAlgn="auto">
              <a:spcAft>
                <a:spcPts val="0"/>
              </a:spcAft>
              <a:defRPr/>
            </a:pPr>
            <a:r>
              <a:rPr lang="cs-CZ" sz="4800" b="1" cap="small" dirty="0">
                <a:solidFill>
                  <a:srgbClr val="002060"/>
                </a:solidFill>
                <a:latin typeface="Century Gothic" pitchFamily="34" charset="0"/>
                <a:ea typeface="+mn-ea"/>
                <a:cs typeface="+mn-cs"/>
              </a:rPr>
              <a:t>Pečovatelská služba</a:t>
            </a:r>
          </a:p>
        </p:txBody>
      </p:sp>
      <p:sp>
        <p:nvSpPr>
          <p:cNvPr id="4" name="Obdélník 3"/>
          <p:cNvSpPr/>
          <p:nvPr/>
        </p:nvSpPr>
        <p:spPr>
          <a:xfrm>
            <a:off x="0" y="0"/>
            <a:ext cx="9144000" cy="10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pic>
        <p:nvPicPr>
          <p:cNvPr id="16388" name="Picture 2" descr="C:\Users\mathr_000\Dropbox\Idealiste S\Grafika\mpsv.gif"/>
          <p:cNvPicPr>
            <a:picLocks noChangeAspect="1" noChangeArrowheads="1"/>
          </p:cNvPicPr>
          <p:nvPr/>
        </p:nvPicPr>
        <p:blipFill>
          <a:blip r:embed="rId2" cstate="print"/>
          <a:srcRect/>
          <a:stretch>
            <a:fillRect/>
          </a:stretch>
        </p:blipFill>
        <p:spPr bwMode="auto">
          <a:xfrm>
            <a:off x="8604250" y="6043613"/>
            <a:ext cx="373063" cy="384175"/>
          </a:xfrm>
          <a:prstGeom prst="rect">
            <a:avLst/>
          </a:prstGeom>
          <a:noFill/>
          <a:ln w="9525">
            <a:noFill/>
            <a:miter lim="800000"/>
            <a:headEnd/>
            <a:tailEnd/>
          </a:ln>
        </p:spPr>
      </p:pic>
      <p:sp>
        <p:nvSpPr>
          <p:cNvPr id="8" name="Obdélník 7"/>
          <p:cNvSpPr/>
          <p:nvPr/>
        </p:nvSpPr>
        <p:spPr>
          <a:xfrm>
            <a:off x="0" y="6756400"/>
            <a:ext cx="9144000" cy="10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Tree>
    <p:extLst>
      <p:ext uri="{BB962C8B-B14F-4D97-AF65-F5344CB8AC3E}">
        <p14:creationId xmlns:p14="http://schemas.microsoft.com/office/powerpoint/2010/main" val="173214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altLang="cs-CZ" sz="3200" b="1" cap="small" dirty="0">
                <a:solidFill>
                  <a:srgbClr val="002060"/>
                </a:solidFill>
                <a:latin typeface="Century Gothic" pitchFamily="34" charset="0"/>
              </a:rPr>
              <a:t>Rozvoj sociálních služeb - aktuálně</a:t>
            </a:r>
            <a:endParaRPr lang="cs-CZ" sz="3200" dirty="0"/>
          </a:p>
        </p:txBody>
      </p:sp>
      <p:sp>
        <p:nvSpPr>
          <p:cNvPr id="3" name="Zástupný symbol pro obsah 2"/>
          <p:cNvSpPr>
            <a:spLocks noGrp="1"/>
          </p:cNvSpPr>
          <p:nvPr>
            <p:ph idx="1"/>
          </p:nvPr>
        </p:nvSpPr>
        <p:spPr/>
        <p:txBody>
          <a:bodyPr>
            <a:normAutofit/>
          </a:bodyPr>
          <a:lstStyle/>
          <a:p>
            <a:endParaRPr lang="cs-CZ" altLang="cs-CZ" dirty="0"/>
          </a:p>
          <a:p>
            <a:r>
              <a:rPr lang="cs-CZ" altLang="cs-CZ" dirty="0"/>
              <a:t>Financování sociálních služeb</a:t>
            </a:r>
          </a:p>
          <a:p>
            <a:r>
              <a:rPr lang="cs-CZ" altLang="cs-CZ" dirty="0"/>
              <a:t>Příprava novely zákona o sociálních službách</a:t>
            </a:r>
          </a:p>
          <a:p>
            <a:r>
              <a:rPr lang="cs-CZ" altLang="cs-CZ" dirty="0"/>
              <a:t>Podpora a rozvoj pečovatelské služby</a:t>
            </a:r>
          </a:p>
        </p:txBody>
      </p:sp>
      <p:pic>
        <p:nvPicPr>
          <p:cNvPr id="4" name="Picture 2" descr="C:\Users\mathr_000\Dropbox\Idealiste S\Grafika\mpsv.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Obdélník 6"/>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897090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cap="small" dirty="0">
                <a:solidFill>
                  <a:srgbClr val="002060"/>
                </a:solidFill>
                <a:latin typeface="Century Gothic" pitchFamily="34" charset="0"/>
              </a:rPr>
              <a:t>Pečovatelská služba</a:t>
            </a:r>
            <a:endParaRPr lang="cs-CZ" sz="3200" b="1" cap="small" dirty="0">
              <a:solidFill>
                <a:srgbClr val="002060"/>
              </a:solidFill>
              <a:latin typeface="Century Gothic" pitchFamily="34" charset="0"/>
              <a:ea typeface="+mn-ea"/>
              <a:cs typeface="+mn-cs"/>
            </a:endParaRPr>
          </a:p>
        </p:txBody>
      </p:sp>
      <p:sp>
        <p:nvSpPr>
          <p:cNvPr id="3" name="Zástupný symbol pro obsah 2"/>
          <p:cNvSpPr>
            <a:spLocks noGrp="1"/>
          </p:cNvSpPr>
          <p:nvPr>
            <p:ph idx="1"/>
          </p:nvPr>
        </p:nvSpPr>
        <p:spPr>
          <a:xfrm>
            <a:off x="457200" y="1591110"/>
            <a:ext cx="8229600" cy="4535053"/>
          </a:xfrm>
        </p:spPr>
        <p:txBody>
          <a:bodyPr>
            <a:normAutofit fontScale="92500"/>
          </a:bodyPr>
          <a:lstStyle/>
          <a:p>
            <a:r>
              <a:rPr lang="cs-CZ" dirty="0"/>
              <a:t>Nerozšířenější druh terénní sociální služby. </a:t>
            </a:r>
          </a:p>
          <a:p>
            <a:r>
              <a:rPr lang="cs-CZ" dirty="0"/>
              <a:t>Dlouhodobá tradice - první zmínka o pečovatelské službě se datuje kolem roku 1920, kdy byla poskytována pomoc starým lidem členkami Československého červeného kříže. </a:t>
            </a:r>
          </a:p>
          <a:p>
            <a:r>
              <a:rPr lang="cs-CZ" dirty="0"/>
              <a:t>Hlavním cílem pečovatelské služby (základním předpokladem) je podpora klienta v zachování způsobu a kvality života ve vlastním přirozeném prostředí (domácnosti).</a:t>
            </a:r>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79274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br>
              <a:rPr lang="cs-CZ" sz="3600" dirty="0"/>
            </a:br>
            <a:r>
              <a:rPr lang="cs-CZ" sz="3200" b="1" cap="small" dirty="0">
                <a:solidFill>
                  <a:srgbClr val="002060"/>
                </a:solidFill>
                <a:latin typeface="Century Gothic" pitchFamily="34" charset="0"/>
              </a:rPr>
              <a:t>Pečovatelská služba a její kapacita v ČR </a:t>
            </a:r>
            <a:br>
              <a:rPr lang="cs-CZ" sz="3200" b="1" cap="small" dirty="0">
                <a:solidFill>
                  <a:srgbClr val="002060"/>
                </a:solidFill>
                <a:latin typeface="Century Gothic" pitchFamily="34" charset="0"/>
              </a:rPr>
            </a:br>
            <a:r>
              <a:rPr lang="cs-CZ" sz="3200" b="1" cap="small" dirty="0">
                <a:solidFill>
                  <a:srgbClr val="002060"/>
                </a:solidFill>
                <a:latin typeface="Century Gothic" pitchFamily="34" charset="0"/>
              </a:rPr>
              <a:t>s rozdělením dle krajů</a:t>
            </a:r>
            <a:br>
              <a:rPr lang="cs-CZ" sz="3200" b="1" cap="small" dirty="0">
                <a:solidFill>
                  <a:srgbClr val="002060"/>
                </a:solidFill>
                <a:latin typeface="Century Gothic" pitchFamily="34" charset="0"/>
              </a:rPr>
            </a:br>
            <a:endParaRPr lang="cs-CZ" sz="3200" b="1" cap="small" dirty="0">
              <a:solidFill>
                <a:srgbClr val="002060"/>
              </a:solidFill>
              <a:latin typeface="Century Gothic" pitchFamily="34" charset="0"/>
            </a:endParaRP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069903240"/>
              </p:ext>
            </p:extLst>
          </p:nvPr>
        </p:nvGraphicFramePr>
        <p:xfrm>
          <a:off x="611559" y="1417637"/>
          <a:ext cx="8075239" cy="4822148"/>
        </p:xfrm>
        <a:graphic>
          <a:graphicData uri="http://schemas.openxmlformats.org/drawingml/2006/table">
            <a:tbl>
              <a:tblPr>
                <a:tableStyleId>{5C22544A-7EE6-4342-B048-85BDC9FD1C3A}</a:tableStyleId>
              </a:tblPr>
              <a:tblGrid>
                <a:gridCol w="2039107">
                  <a:extLst>
                    <a:ext uri="{9D8B030D-6E8A-4147-A177-3AD203B41FA5}">
                      <a16:colId xmlns:a16="http://schemas.microsoft.com/office/drawing/2014/main" val="4163653873"/>
                    </a:ext>
                  </a:extLst>
                </a:gridCol>
                <a:gridCol w="1249193">
                  <a:extLst>
                    <a:ext uri="{9D8B030D-6E8A-4147-A177-3AD203B41FA5}">
                      <a16:colId xmlns:a16="http://schemas.microsoft.com/office/drawing/2014/main" val="4116242543"/>
                    </a:ext>
                  </a:extLst>
                </a:gridCol>
                <a:gridCol w="1691823">
                  <a:extLst>
                    <a:ext uri="{9D8B030D-6E8A-4147-A177-3AD203B41FA5}">
                      <a16:colId xmlns:a16="http://schemas.microsoft.com/office/drawing/2014/main" val="1369156489"/>
                    </a:ext>
                  </a:extLst>
                </a:gridCol>
                <a:gridCol w="1901661">
                  <a:extLst>
                    <a:ext uri="{9D8B030D-6E8A-4147-A177-3AD203B41FA5}">
                      <a16:colId xmlns:a16="http://schemas.microsoft.com/office/drawing/2014/main" val="3078316430"/>
                    </a:ext>
                  </a:extLst>
                </a:gridCol>
                <a:gridCol w="1193455">
                  <a:extLst>
                    <a:ext uri="{9D8B030D-6E8A-4147-A177-3AD203B41FA5}">
                      <a16:colId xmlns:a16="http://schemas.microsoft.com/office/drawing/2014/main" val="1516692664"/>
                    </a:ext>
                  </a:extLst>
                </a:gridCol>
              </a:tblGrid>
              <a:tr h="459254">
                <a:tc gridSpan="5">
                  <a:txBody>
                    <a:bodyPr/>
                    <a:lstStyle/>
                    <a:p>
                      <a:pPr algn="l" fontAlgn="b"/>
                      <a:endParaRPr lang="cs-CZ" sz="14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cs-CZ"/>
                    </a:p>
                  </a:txBody>
                  <a:tcPr/>
                </a:tc>
                <a:tc hMerge="1">
                  <a:txBody>
                    <a:bodyPr/>
                    <a:lstStyle/>
                    <a:p>
                      <a:endParaRPr lang="cs-CZ"/>
                    </a:p>
                  </a:txBody>
                  <a:tcPr/>
                </a:tc>
                <a:tc hMerge="1">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8861386"/>
                  </a:ext>
                </a:extLst>
              </a:tr>
              <a:tr h="229626">
                <a:tc>
                  <a:txBody>
                    <a:bodyPr/>
                    <a:lstStyle/>
                    <a:p>
                      <a:pPr algn="ctr" fontAlgn="b"/>
                      <a:r>
                        <a:rPr lang="cs-CZ" sz="1200" b="1" i="0" u="none" strike="noStrike" dirty="0">
                          <a:solidFill>
                            <a:schemeClr val="dk1"/>
                          </a:solidFill>
                          <a:effectLst/>
                          <a:latin typeface="+mn-lt"/>
                        </a:rPr>
                        <a:t>Pečovatelská služba</a:t>
                      </a:r>
                      <a:endParaRPr lang="cs-CZ" sz="12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cs-CZ" sz="1200" b="1" u="none" strike="noStrike" dirty="0">
                          <a:effectLst/>
                        </a:rPr>
                        <a:t>Celkový počet</a:t>
                      </a:r>
                      <a:endParaRPr lang="cs-CZ" sz="12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cs-CZ" sz="1200" b="1" u="none" strike="noStrike" dirty="0">
                          <a:effectLst/>
                        </a:rPr>
                        <a:t>Kapacita - terénní forma</a:t>
                      </a:r>
                      <a:endParaRPr lang="cs-CZ" sz="12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cs-CZ" sz="1200" b="1" u="none" strike="noStrike" dirty="0">
                          <a:effectLst/>
                        </a:rPr>
                        <a:t>Kapacita - ambulantní forma</a:t>
                      </a:r>
                      <a:endParaRPr lang="cs-CZ" sz="12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b"/>
                      <a:r>
                        <a:rPr lang="cs-CZ" sz="1200" b="1" u="none" strike="noStrike" dirty="0">
                          <a:effectLst/>
                        </a:rPr>
                        <a:t>Celková kapacita</a:t>
                      </a:r>
                      <a:endParaRPr lang="cs-CZ" sz="12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89999214"/>
                  </a:ext>
                </a:extLst>
              </a:tr>
              <a:tr h="229626">
                <a:tc>
                  <a:txBody>
                    <a:bodyPr/>
                    <a:lstStyle/>
                    <a:p>
                      <a:pPr algn="l" fontAlgn="b"/>
                      <a:r>
                        <a:rPr lang="cs-CZ" sz="1100" u="none" strike="noStrike" dirty="0">
                          <a:effectLst/>
                        </a:rPr>
                        <a:t>Hlavní město Praha</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45</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12432</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1179</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13611</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8451010"/>
                  </a:ext>
                </a:extLst>
              </a:tr>
              <a:tr h="229626">
                <a:tc>
                  <a:txBody>
                    <a:bodyPr/>
                    <a:lstStyle/>
                    <a:p>
                      <a:pPr algn="l" fontAlgn="b"/>
                      <a:r>
                        <a:rPr lang="cs-CZ" sz="1100" u="none" strike="noStrike" dirty="0">
                          <a:effectLst/>
                        </a:rPr>
                        <a:t>Jihočeský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56</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3446</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136</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3582</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04755216"/>
                  </a:ext>
                </a:extLst>
              </a:tr>
              <a:tr h="229626">
                <a:tc>
                  <a:txBody>
                    <a:bodyPr/>
                    <a:lstStyle/>
                    <a:p>
                      <a:pPr algn="l" fontAlgn="b"/>
                      <a:r>
                        <a:rPr lang="cs-CZ" sz="1100" u="none" strike="noStrike" dirty="0">
                          <a:effectLst/>
                        </a:rPr>
                        <a:t>Jihomoravský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65</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3171</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359</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3530</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6137295"/>
                  </a:ext>
                </a:extLst>
              </a:tr>
              <a:tr h="229626">
                <a:tc>
                  <a:txBody>
                    <a:bodyPr/>
                    <a:lstStyle/>
                    <a:p>
                      <a:pPr algn="l" fontAlgn="b"/>
                      <a:r>
                        <a:rPr lang="cs-CZ" sz="1100" u="none" strike="noStrike" dirty="0">
                          <a:effectLst/>
                        </a:rPr>
                        <a:t>Karlovarský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22</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1070</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32</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1102</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1846926"/>
                  </a:ext>
                </a:extLst>
              </a:tr>
              <a:tr h="229626">
                <a:tc>
                  <a:txBody>
                    <a:bodyPr/>
                    <a:lstStyle/>
                    <a:p>
                      <a:pPr algn="l" fontAlgn="b"/>
                      <a:r>
                        <a:rPr lang="cs-CZ" sz="1100" u="none" strike="noStrike" dirty="0">
                          <a:effectLst/>
                        </a:rPr>
                        <a:t>Královéhradecký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46</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4992</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184</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5176</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8136959"/>
                  </a:ext>
                </a:extLst>
              </a:tr>
              <a:tr h="229626">
                <a:tc>
                  <a:txBody>
                    <a:bodyPr/>
                    <a:lstStyle/>
                    <a:p>
                      <a:pPr algn="l" fontAlgn="b"/>
                      <a:r>
                        <a:rPr lang="cs-CZ" sz="1100" u="none" strike="noStrike" dirty="0">
                          <a:effectLst/>
                        </a:rPr>
                        <a:t>Liberecký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40</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1613</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172</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1785</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7848271"/>
                  </a:ext>
                </a:extLst>
              </a:tr>
              <a:tr h="229626">
                <a:tc>
                  <a:txBody>
                    <a:bodyPr/>
                    <a:lstStyle/>
                    <a:p>
                      <a:pPr algn="l" fontAlgn="b"/>
                      <a:r>
                        <a:rPr lang="cs-CZ" sz="1100" u="none" strike="noStrike" dirty="0">
                          <a:effectLst/>
                        </a:rPr>
                        <a:t>Moravskoslezský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65</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684</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27</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711</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4613174"/>
                  </a:ext>
                </a:extLst>
              </a:tr>
              <a:tr h="229626">
                <a:tc>
                  <a:txBody>
                    <a:bodyPr/>
                    <a:lstStyle/>
                    <a:p>
                      <a:pPr algn="l" fontAlgn="b"/>
                      <a:r>
                        <a:rPr lang="cs-CZ" sz="1100" u="none" strike="noStrike" dirty="0">
                          <a:effectLst/>
                        </a:rPr>
                        <a:t>Olomoucký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38</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3769</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70</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3839</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9850694"/>
                  </a:ext>
                </a:extLst>
              </a:tr>
              <a:tr h="229626">
                <a:tc>
                  <a:txBody>
                    <a:bodyPr/>
                    <a:lstStyle/>
                    <a:p>
                      <a:pPr algn="l" fontAlgn="b"/>
                      <a:r>
                        <a:rPr lang="cs-CZ" sz="1100" u="none" strike="noStrike" dirty="0">
                          <a:effectLst/>
                        </a:rPr>
                        <a:t>Pardubický</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57</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4589</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543</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5132</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1081011"/>
                  </a:ext>
                </a:extLst>
              </a:tr>
              <a:tr h="229626">
                <a:tc>
                  <a:txBody>
                    <a:bodyPr/>
                    <a:lstStyle/>
                    <a:p>
                      <a:pPr algn="l" fontAlgn="b"/>
                      <a:r>
                        <a:rPr lang="cs-CZ" sz="1100" u="none" strike="noStrike">
                          <a:effectLst/>
                        </a:rPr>
                        <a:t>Plzeňský</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45</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309</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18</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327</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1296501"/>
                  </a:ext>
                </a:extLst>
              </a:tr>
              <a:tr h="229626">
                <a:tc>
                  <a:txBody>
                    <a:bodyPr/>
                    <a:lstStyle/>
                    <a:p>
                      <a:pPr algn="l" fontAlgn="b"/>
                      <a:r>
                        <a:rPr lang="cs-CZ" sz="1100" u="none" strike="noStrike">
                          <a:effectLst/>
                        </a:rPr>
                        <a:t>Středočeský</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96</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13847</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3748</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17595</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4621382"/>
                  </a:ext>
                </a:extLst>
              </a:tr>
              <a:tr h="229626">
                <a:tc>
                  <a:txBody>
                    <a:bodyPr/>
                    <a:lstStyle/>
                    <a:p>
                      <a:pPr algn="l" fontAlgn="b"/>
                      <a:r>
                        <a:rPr lang="cs-CZ" sz="1100" u="none" strike="noStrike">
                          <a:effectLst/>
                        </a:rPr>
                        <a:t>Ústecký</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59</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350</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8</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358</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37046948"/>
                  </a:ext>
                </a:extLst>
              </a:tr>
              <a:tr h="229626">
                <a:tc>
                  <a:txBody>
                    <a:bodyPr/>
                    <a:lstStyle/>
                    <a:p>
                      <a:pPr algn="l" fontAlgn="b"/>
                      <a:r>
                        <a:rPr lang="cs-CZ" sz="1100" u="none" strike="noStrike">
                          <a:effectLst/>
                        </a:rPr>
                        <a:t>Vysočina</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41</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1841</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350</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2191</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5201776"/>
                  </a:ext>
                </a:extLst>
              </a:tr>
              <a:tr h="229626">
                <a:tc>
                  <a:txBody>
                    <a:bodyPr/>
                    <a:lstStyle/>
                    <a:p>
                      <a:pPr algn="l" fontAlgn="b"/>
                      <a:r>
                        <a:rPr lang="cs-CZ" sz="1100" u="none" strike="noStrike">
                          <a:effectLst/>
                        </a:rPr>
                        <a:t>Zlínský</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37</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716</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a:effectLst/>
                        </a:rPr>
                        <a:t>34</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u="none" strike="noStrike" dirty="0">
                          <a:effectLst/>
                        </a:rPr>
                        <a:t>750</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3045131"/>
                  </a:ext>
                </a:extLst>
              </a:tr>
              <a:tr h="229626">
                <a:tc>
                  <a:txBody>
                    <a:bodyPr/>
                    <a:lstStyle/>
                    <a:p>
                      <a:pPr algn="l" fontAlgn="b"/>
                      <a:r>
                        <a:rPr lang="cs-CZ" sz="1100" b="1" u="none" strike="noStrike" dirty="0">
                          <a:effectLst/>
                        </a:rPr>
                        <a:t>Celkový součet</a:t>
                      </a:r>
                      <a:endParaRPr lang="cs-CZ"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b="1" u="none" strike="noStrike" dirty="0">
                          <a:effectLst/>
                        </a:rPr>
                        <a:t>712</a:t>
                      </a:r>
                      <a:endParaRPr lang="cs-CZ"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b="1" u="none" strike="noStrike" dirty="0">
                          <a:effectLst/>
                        </a:rPr>
                        <a:t>52829</a:t>
                      </a:r>
                      <a:endParaRPr lang="cs-CZ"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b="1" u="none" strike="noStrike" dirty="0">
                          <a:effectLst/>
                        </a:rPr>
                        <a:t>6860</a:t>
                      </a:r>
                      <a:endParaRPr lang="cs-CZ"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cs-CZ" sz="1100" b="1" u="none" strike="noStrike" dirty="0">
                          <a:effectLst/>
                        </a:rPr>
                        <a:t>59689</a:t>
                      </a:r>
                      <a:endParaRPr lang="cs-CZ" sz="11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6074307"/>
                  </a:ext>
                </a:extLst>
              </a:tr>
              <a:tr h="229626">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2608616"/>
                  </a:ext>
                </a:extLst>
              </a:tr>
              <a:tr h="229626">
                <a:tc>
                  <a:txBody>
                    <a:bodyPr/>
                    <a:lstStyle/>
                    <a:p>
                      <a:pPr algn="l" fontAlgn="b"/>
                      <a:r>
                        <a:rPr lang="cs-CZ" sz="1100" u="none" strike="noStrike" dirty="0">
                          <a:effectLst/>
                        </a:rPr>
                        <a:t>Informace k 12. 11. 2018</a:t>
                      </a:r>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26985548"/>
                  </a:ext>
                </a:extLst>
              </a:tr>
              <a:tr h="229626">
                <a:tc gridSpan="2">
                  <a:txBody>
                    <a:bodyPr/>
                    <a:lstStyle/>
                    <a:p>
                      <a:pPr algn="l" fontAlgn="b"/>
                      <a:r>
                        <a:rPr lang="cs-CZ" sz="1100" u="none" strike="noStrike">
                          <a:effectLst/>
                        </a:rPr>
                        <a:t>Zdroj: Registr poskytovatelů soc. služeb</a:t>
                      </a:r>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cs-CZ"/>
                    </a:p>
                  </a:txBody>
                  <a:tcPr/>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42766058"/>
                  </a:ext>
                </a:extLst>
              </a:tr>
            </a:tbl>
          </a:graphicData>
        </a:graphic>
      </p:graphicFrame>
    </p:spTree>
    <p:extLst>
      <p:ext uri="{BB962C8B-B14F-4D97-AF65-F5344CB8AC3E}">
        <p14:creationId xmlns:p14="http://schemas.microsoft.com/office/powerpoint/2010/main" val="1454151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rPr>
              <a:t>Financování soc. služeb </a:t>
            </a:r>
            <a:r>
              <a:rPr lang="cs-CZ" sz="3200" b="1" cap="small" dirty="0">
                <a:solidFill>
                  <a:srgbClr val="002060"/>
                </a:solidFill>
                <a:latin typeface="Century Gothic" pitchFamily="34" charset="0"/>
                <a:ea typeface="+mn-ea"/>
                <a:cs typeface="+mn-cs"/>
              </a:rPr>
              <a:t>– pečovatelská služba</a:t>
            </a:r>
          </a:p>
        </p:txBody>
      </p:sp>
      <p:sp>
        <p:nvSpPr>
          <p:cNvPr id="5" name="Zástupný symbol pro obsah 2"/>
          <p:cNvSpPr txBox="1">
            <a:spLocks/>
          </p:cNvSpPr>
          <p:nvPr/>
        </p:nvSpPr>
        <p:spPr>
          <a:xfrm>
            <a:off x="539552" y="1340768"/>
            <a:ext cx="8147248"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ts val="2500"/>
              </a:lnSpc>
              <a:spcBef>
                <a:spcPct val="50000"/>
              </a:spcBef>
              <a:buNone/>
            </a:pPr>
            <a:endParaRPr lang="cs-CZ" b="1" dirty="0"/>
          </a:p>
          <a:p>
            <a:pPr>
              <a:lnSpc>
                <a:spcPts val="2500"/>
              </a:lnSpc>
              <a:spcBef>
                <a:spcPct val="50000"/>
              </a:spcBef>
            </a:pPr>
            <a:endParaRPr lang="cs-CZ" b="1" dirty="0"/>
          </a:p>
        </p:txBody>
      </p:sp>
      <p:graphicFrame>
        <p:nvGraphicFramePr>
          <p:cNvPr id="6" name="Tabulka 5"/>
          <p:cNvGraphicFramePr>
            <a:graphicFrameLocks noGrp="1"/>
          </p:cNvGraphicFramePr>
          <p:nvPr>
            <p:extLst>
              <p:ext uri="{D42A27DB-BD31-4B8C-83A1-F6EECF244321}">
                <p14:modId xmlns:p14="http://schemas.microsoft.com/office/powerpoint/2010/main" val="2346803491"/>
              </p:ext>
            </p:extLst>
          </p:nvPr>
        </p:nvGraphicFramePr>
        <p:xfrm>
          <a:off x="457200" y="1772815"/>
          <a:ext cx="8229602" cy="3816424"/>
        </p:xfrm>
        <a:graphic>
          <a:graphicData uri="http://schemas.openxmlformats.org/drawingml/2006/table">
            <a:tbl>
              <a:tblPr>
                <a:tableStyleId>{5C22544A-7EE6-4342-B048-85BDC9FD1C3A}</a:tableStyleId>
              </a:tblPr>
              <a:tblGrid>
                <a:gridCol w="2098576">
                  <a:extLst>
                    <a:ext uri="{9D8B030D-6E8A-4147-A177-3AD203B41FA5}">
                      <a16:colId xmlns:a16="http://schemas.microsoft.com/office/drawing/2014/main" val="20000"/>
                    </a:ext>
                  </a:extLst>
                </a:gridCol>
                <a:gridCol w="1145610">
                  <a:extLst>
                    <a:ext uri="{9D8B030D-6E8A-4147-A177-3AD203B41FA5}">
                      <a16:colId xmlns:a16="http://schemas.microsoft.com/office/drawing/2014/main" val="20001"/>
                    </a:ext>
                  </a:extLst>
                </a:gridCol>
                <a:gridCol w="1246354">
                  <a:extLst>
                    <a:ext uri="{9D8B030D-6E8A-4147-A177-3AD203B41FA5}">
                      <a16:colId xmlns:a16="http://schemas.microsoft.com/office/drawing/2014/main" val="20002"/>
                    </a:ext>
                  </a:extLst>
                </a:gridCol>
                <a:gridCol w="1246354">
                  <a:extLst>
                    <a:ext uri="{9D8B030D-6E8A-4147-A177-3AD203B41FA5}">
                      <a16:colId xmlns:a16="http://schemas.microsoft.com/office/drawing/2014/main" val="20003"/>
                    </a:ext>
                  </a:extLst>
                </a:gridCol>
                <a:gridCol w="1246354">
                  <a:extLst>
                    <a:ext uri="{9D8B030D-6E8A-4147-A177-3AD203B41FA5}">
                      <a16:colId xmlns:a16="http://schemas.microsoft.com/office/drawing/2014/main" val="20004"/>
                    </a:ext>
                  </a:extLst>
                </a:gridCol>
                <a:gridCol w="1246354">
                  <a:extLst>
                    <a:ext uri="{9D8B030D-6E8A-4147-A177-3AD203B41FA5}">
                      <a16:colId xmlns:a16="http://schemas.microsoft.com/office/drawing/2014/main" val="20005"/>
                    </a:ext>
                  </a:extLst>
                </a:gridCol>
              </a:tblGrid>
              <a:tr h="1070797">
                <a:tc gridSpan="6">
                  <a:txBody>
                    <a:bodyPr/>
                    <a:lstStyle/>
                    <a:p>
                      <a:pPr algn="ctr" fontAlgn="ctr"/>
                      <a:r>
                        <a:rPr lang="cs-CZ" sz="2400" u="none" strike="noStrike" dirty="0">
                          <a:solidFill>
                            <a:schemeClr val="tx2"/>
                          </a:solidFill>
                          <a:effectLst/>
                        </a:rPr>
                        <a:t>Poskytnutá dotace a počet podpořených služeb </a:t>
                      </a:r>
                    </a:p>
                    <a:p>
                      <a:pPr algn="ctr" fontAlgn="ctr"/>
                      <a:r>
                        <a:rPr lang="cs-CZ" sz="2400" u="none" strike="noStrike" dirty="0">
                          <a:solidFill>
                            <a:schemeClr val="tx2"/>
                          </a:solidFill>
                          <a:effectLst/>
                        </a:rPr>
                        <a:t>v letech 2013-2017</a:t>
                      </a:r>
                      <a:endParaRPr lang="cs-CZ" sz="2400" b="1" i="0" u="none" strike="noStrike" dirty="0">
                        <a:solidFill>
                          <a:schemeClr val="tx2"/>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915209">
                <a:tc>
                  <a:txBody>
                    <a:bodyPr/>
                    <a:lstStyle/>
                    <a:p>
                      <a:pPr algn="ctr" fontAlgn="b"/>
                      <a:r>
                        <a:rPr lang="cs-CZ" sz="1600" b="1" u="none" strike="noStrike" kern="1200" dirty="0">
                          <a:solidFill>
                            <a:schemeClr val="dk1"/>
                          </a:solidFill>
                          <a:effectLst/>
                          <a:latin typeface="+mn-lt"/>
                          <a:ea typeface="+mn-ea"/>
                          <a:cs typeface="+mn-cs"/>
                        </a:rPr>
                        <a:t>Rok</a:t>
                      </a: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cs-CZ" sz="1800" b="1" u="none" strike="noStrike" dirty="0">
                          <a:effectLst/>
                        </a:rPr>
                        <a:t>2013</a:t>
                      </a:r>
                      <a:endParaRPr lang="cs-CZ" sz="18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800" b="1" u="none" strike="noStrike" dirty="0">
                          <a:effectLst/>
                        </a:rPr>
                        <a:t>2014</a:t>
                      </a:r>
                      <a:endParaRPr lang="cs-CZ" sz="18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800" b="1" u="none" strike="noStrike" dirty="0">
                          <a:effectLst/>
                        </a:rPr>
                        <a:t>2015</a:t>
                      </a:r>
                      <a:endParaRPr lang="cs-CZ" sz="18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800" b="1" u="none" strike="noStrike" dirty="0">
                          <a:effectLst/>
                        </a:rPr>
                        <a:t>2016</a:t>
                      </a:r>
                      <a:endParaRPr lang="cs-CZ" sz="18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800" b="1" u="none" strike="noStrike" dirty="0">
                          <a:effectLst/>
                        </a:rPr>
                        <a:t>2017</a:t>
                      </a:r>
                      <a:endParaRPr lang="cs-CZ" sz="18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915209">
                <a:tc>
                  <a:txBody>
                    <a:bodyPr/>
                    <a:lstStyle/>
                    <a:p>
                      <a:pPr algn="ctr" fontAlgn="b"/>
                      <a:r>
                        <a:rPr lang="cs-CZ" sz="1600" b="1" u="none" strike="noStrike" dirty="0">
                          <a:effectLst/>
                        </a:rPr>
                        <a:t>Poskytnutá dotace v Kč</a:t>
                      </a:r>
                      <a:endParaRPr lang="cs-CZ" sz="16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cs-CZ" sz="1400" u="none" strike="noStrike" dirty="0">
                          <a:solidFill>
                            <a:schemeClr val="tx1"/>
                          </a:solidFill>
                          <a:effectLst/>
                        </a:rPr>
                        <a:t>527 075 700 </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628 497 120 </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695 326 914 </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778 405 183 </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1 079 498 127 </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915209">
                <a:tc>
                  <a:txBody>
                    <a:bodyPr/>
                    <a:lstStyle/>
                    <a:p>
                      <a:pPr algn="ctr" fontAlgn="b"/>
                      <a:r>
                        <a:rPr lang="cs-CZ" sz="1600" b="1" u="none" strike="noStrike" dirty="0">
                          <a:effectLst/>
                        </a:rPr>
                        <a:t>Počet podpořených služeb</a:t>
                      </a:r>
                      <a:endParaRPr lang="cs-CZ" sz="1600" b="1" i="0" u="none" strike="noStrike" dirty="0">
                        <a:solidFill>
                          <a:srgbClr val="000000"/>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cs-CZ" sz="1400" u="none" strike="noStrike" dirty="0">
                          <a:solidFill>
                            <a:schemeClr val="tx1"/>
                          </a:solidFill>
                          <a:effectLst/>
                        </a:rPr>
                        <a:t>658</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653</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635</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632</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cs-CZ" sz="1400" u="none" strike="noStrike" dirty="0">
                          <a:solidFill>
                            <a:schemeClr val="tx1"/>
                          </a:solidFill>
                          <a:effectLst/>
                        </a:rPr>
                        <a:t>632</a:t>
                      </a:r>
                      <a:endParaRPr lang="cs-CZ" sz="1400" b="0" i="0" u="none" strike="noStrike" dirty="0">
                        <a:solidFill>
                          <a:schemeClr val="tx1"/>
                        </a:solidFill>
                        <a:effectLst/>
                        <a:latin typeface="Calibri"/>
                      </a:endParaRPr>
                    </a:p>
                  </a:txBody>
                  <a:tcPr marL="9158" marR="9158" marT="9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77900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cap="small" dirty="0">
                <a:solidFill>
                  <a:srgbClr val="002060"/>
                </a:solidFill>
                <a:latin typeface="Century Gothic" pitchFamily="34" charset="0"/>
              </a:rPr>
              <a:t>Pečovatelská služba – podpora a rozvoj terénních sociálních služeb</a:t>
            </a:r>
            <a:endParaRPr lang="cs-CZ" sz="3200" b="1" cap="small" dirty="0">
              <a:solidFill>
                <a:srgbClr val="002060"/>
              </a:solidFill>
              <a:latin typeface="Century Gothic" pitchFamily="34" charset="0"/>
              <a:ea typeface="+mn-ea"/>
              <a:cs typeface="+mn-cs"/>
            </a:endParaRPr>
          </a:p>
        </p:txBody>
      </p:sp>
      <p:sp>
        <p:nvSpPr>
          <p:cNvPr id="3" name="Zástupný symbol pro obsah 2"/>
          <p:cNvSpPr>
            <a:spLocks noGrp="1"/>
          </p:cNvSpPr>
          <p:nvPr>
            <p:ph idx="1"/>
          </p:nvPr>
        </p:nvSpPr>
        <p:spPr>
          <a:xfrm>
            <a:off x="457200" y="1591110"/>
            <a:ext cx="8229600" cy="4535053"/>
          </a:xfrm>
        </p:spPr>
        <p:txBody>
          <a:bodyPr>
            <a:normAutofit fontScale="92500" lnSpcReduction="10000"/>
          </a:bodyPr>
          <a:lstStyle/>
          <a:p>
            <a:pPr>
              <a:spcBef>
                <a:spcPct val="50000"/>
              </a:spcBef>
              <a:buFont typeface="Wingdings" panose="05000000000000000000" pitchFamily="2" charset="2"/>
              <a:buChar char="§"/>
            </a:pPr>
            <a:r>
              <a:rPr lang="cs-CZ" dirty="0"/>
              <a:t>Rozšiřování podpory terénních služeb je přirozenou reakcí na stále se zvyšující požadavky na využívání pobytových služeb</a:t>
            </a:r>
          </a:p>
          <a:p>
            <a:pPr marL="342900" lvl="1" indent="-342900">
              <a:spcBef>
                <a:spcPct val="50000"/>
              </a:spcBef>
              <a:buFont typeface="Wingdings" panose="05000000000000000000" pitchFamily="2" charset="2"/>
              <a:buChar char="§"/>
            </a:pPr>
            <a:r>
              <a:rPr lang="cs-CZ" sz="3200" dirty="0"/>
              <a:t>Větší podpora terénních služeb reaguje na přání lidí, čímž dochází k rozšiřování cílové skupiny, která pečovatelskou službu využívá,  dnes se již nejedná pouze o seniory, ale i  o OZP včetně osob s mentálním postižením, osob s chronickým onemocněním (včetně osob s duševním onemocněním) i rodin s dětmi.</a:t>
            </a:r>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5127934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b="1" cap="small" dirty="0">
                <a:solidFill>
                  <a:srgbClr val="002060"/>
                </a:solidFill>
                <a:latin typeface="Century Gothic" pitchFamily="34" charset="0"/>
              </a:rPr>
              <a:t>Pečovatelská služba – podpora a rozvoj terénních sociálních služeb</a:t>
            </a:r>
            <a:endParaRPr lang="cs-CZ" sz="3200" b="1" cap="small" dirty="0">
              <a:solidFill>
                <a:srgbClr val="002060"/>
              </a:solidFill>
              <a:latin typeface="Century Gothic" pitchFamily="34" charset="0"/>
              <a:ea typeface="+mn-ea"/>
              <a:cs typeface="+mn-cs"/>
            </a:endParaRPr>
          </a:p>
        </p:txBody>
      </p:sp>
      <p:sp>
        <p:nvSpPr>
          <p:cNvPr id="3" name="Zástupný symbol pro obsah 2"/>
          <p:cNvSpPr>
            <a:spLocks noGrp="1"/>
          </p:cNvSpPr>
          <p:nvPr>
            <p:ph idx="1"/>
          </p:nvPr>
        </p:nvSpPr>
        <p:spPr>
          <a:xfrm>
            <a:off x="457200" y="1591110"/>
            <a:ext cx="8229600" cy="4535053"/>
          </a:xfrm>
        </p:spPr>
        <p:txBody>
          <a:bodyPr>
            <a:normAutofit fontScale="92500" lnSpcReduction="10000"/>
          </a:bodyPr>
          <a:lstStyle/>
          <a:p>
            <a:pPr>
              <a:spcBef>
                <a:spcPct val="50000"/>
              </a:spcBef>
            </a:pPr>
            <a:r>
              <a:rPr lang="cs-CZ" dirty="0"/>
              <a:t>Rozvoj pečovatelských služeb navazuje na trendy, které dnes probíhají i na poli zdravotnictví -  vracet péči o osoby s vyšší mírou závislosti do domácího prostředí.</a:t>
            </a:r>
          </a:p>
          <a:p>
            <a:pPr>
              <a:spcBef>
                <a:spcPct val="50000"/>
              </a:spcBef>
            </a:pPr>
            <a:endParaRPr lang="cs-CZ" dirty="0"/>
          </a:p>
          <a:p>
            <a:pPr>
              <a:spcBef>
                <a:spcPct val="50000"/>
              </a:spcBef>
            </a:pPr>
            <a:r>
              <a:rPr lang="cs-CZ" dirty="0"/>
              <a:t>Důkazem toho, že je to možné je domácí hospicová péče určená osobám v terminálním stadiu, se kterou dnes pečovatelské služby při péči o své uživatele navazují spolupráci. </a:t>
            </a:r>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1462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spcBef>
                <a:spcPct val="50000"/>
              </a:spcBef>
            </a:pPr>
            <a:r>
              <a:rPr lang="cs-CZ" sz="3200" b="1" cap="small" dirty="0">
                <a:solidFill>
                  <a:srgbClr val="002060"/>
                </a:solidFill>
                <a:latin typeface="Century Gothic" pitchFamily="34" charset="0"/>
              </a:rPr>
              <a:t>Naplňování principů § 38 a § 2 zákona č. 108/2006 Sb.</a:t>
            </a:r>
          </a:p>
        </p:txBody>
      </p:sp>
      <p:sp>
        <p:nvSpPr>
          <p:cNvPr id="3" name="Zástupný symbol pro obsah 2"/>
          <p:cNvSpPr>
            <a:spLocks noGrp="1"/>
          </p:cNvSpPr>
          <p:nvPr>
            <p:ph idx="1"/>
          </p:nvPr>
        </p:nvSpPr>
        <p:spPr>
          <a:xfrm>
            <a:off x="457200" y="1591110"/>
            <a:ext cx="8229600" cy="4535053"/>
          </a:xfrm>
        </p:spPr>
        <p:txBody>
          <a:bodyPr>
            <a:normAutofit fontScale="92500" lnSpcReduction="20000"/>
          </a:bodyPr>
          <a:lstStyle/>
          <a:p>
            <a:pPr lvl="0">
              <a:spcBef>
                <a:spcPct val="50000"/>
              </a:spcBef>
            </a:pPr>
            <a:r>
              <a:rPr lang="cs-CZ" sz="1400" dirty="0">
                <a:latin typeface="Arial" charset="0"/>
              </a:rPr>
              <a:t>(</a:t>
            </a:r>
            <a:r>
              <a:rPr lang="cs-CZ" sz="1400" dirty="0" err="1">
                <a:latin typeface="Arial" charset="0"/>
              </a:rPr>
              <a:t>Tzn</a:t>
            </a:r>
            <a:r>
              <a:rPr lang="cs-CZ" sz="1400" dirty="0">
                <a:latin typeface="Arial" charset="0"/>
              </a:rPr>
              <a:t>: principu sociálního začlenění, podpory soběstačnosti a samostatnosti, poskytování služeb v co nejméně omezujícím prostředí)</a:t>
            </a:r>
          </a:p>
          <a:p>
            <a:pPr lvl="0">
              <a:spcBef>
                <a:spcPct val="50000"/>
              </a:spcBef>
            </a:pPr>
            <a:r>
              <a:rPr lang="cs-CZ" dirty="0"/>
              <a:t>Zákon zavazuje jakoukoliv sociální službu k poskytnutí základního sociálního poradenství s cílem nabídnout možnosti řešení vzniklé nepříznivé sociální situace. </a:t>
            </a:r>
          </a:p>
          <a:p>
            <a:pPr lvl="0">
              <a:spcBef>
                <a:spcPct val="50000"/>
              </a:spcBef>
            </a:pPr>
            <a:endParaRPr lang="cs-CZ" dirty="0"/>
          </a:p>
          <a:p>
            <a:pPr lvl="0">
              <a:spcBef>
                <a:spcPct val="50000"/>
              </a:spcBef>
            </a:pPr>
            <a:r>
              <a:rPr lang="cs-CZ" dirty="0"/>
              <a:t>Všechny sociální služby jsou tudíž zavázány ve spolupráci s klientem zmapovat NSS a hledat adekvátní způsoby řešení – kterým nemusí vždy být právě pečovatelská služba. </a:t>
            </a:r>
          </a:p>
          <a:p>
            <a:pPr>
              <a:spcBef>
                <a:spcPct val="50000"/>
              </a:spcBef>
            </a:pPr>
            <a:endParaRPr lang="cs-CZ" dirty="0"/>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955091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spcBef>
                <a:spcPct val="50000"/>
              </a:spcBef>
            </a:pPr>
            <a:r>
              <a:rPr lang="cs-CZ" sz="3200" b="1" cap="small" dirty="0">
                <a:solidFill>
                  <a:srgbClr val="002060"/>
                </a:solidFill>
                <a:latin typeface="Century Gothic" pitchFamily="34" charset="0"/>
              </a:rPr>
              <a:t>Naplňování principů § 38 a § 2 zákona č. 108/2006 Sb.</a:t>
            </a:r>
          </a:p>
        </p:txBody>
      </p:sp>
      <p:sp>
        <p:nvSpPr>
          <p:cNvPr id="3" name="Zástupný symbol pro obsah 2"/>
          <p:cNvSpPr>
            <a:spLocks noGrp="1"/>
          </p:cNvSpPr>
          <p:nvPr>
            <p:ph idx="1"/>
          </p:nvPr>
        </p:nvSpPr>
        <p:spPr>
          <a:xfrm>
            <a:off x="457200" y="1591110"/>
            <a:ext cx="8229600" cy="4535053"/>
          </a:xfrm>
        </p:spPr>
        <p:txBody>
          <a:bodyPr>
            <a:normAutofit lnSpcReduction="10000"/>
          </a:bodyPr>
          <a:lstStyle/>
          <a:p>
            <a:pPr marL="457200" lvl="1" indent="-457200">
              <a:spcBef>
                <a:spcPct val="50000"/>
              </a:spcBef>
              <a:buFont typeface="Arial" panose="020B0604020202020204" pitchFamily="34" charset="0"/>
              <a:buChar char="•"/>
            </a:pPr>
            <a:r>
              <a:rPr lang="cs-CZ" dirty="0">
                <a:latin typeface="Arial" charset="0"/>
              </a:rPr>
              <a:t>Pokud je služba poskytována osobě, která považuje svou situaci za nepříznivou např. jen proto, že dosáhla určitého věku či je zdravotně postižená, aniž by zvažovala jiná řešení své situace (např. podporu nabízenou jinými veřejnými službami, přirozenými zdroji apod.), nenaplňuje tím smysl zákona. </a:t>
            </a:r>
          </a:p>
          <a:p>
            <a:pPr marL="457200" lvl="1" indent="-457200">
              <a:spcBef>
                <a:spcPct val="50000"/>
              </a:spcBef>
              <a:buFont typeface="Arial" panose="020B0604020202020204" pitchFamily="34" charset="0"/>
              <a:buChar char="•"/>
            </a:pPr>
            <a:endParaRPr lang="cs-CZ" dirty="0">
              <a:latin typeface="Arial" charset="0"/>
            </a:endParaRPr>
          </a:p>
          <a:p>
            <a:pPr marL="457200" lvl="1" indent="-457200">
              <a:spcBef>
                <a:spcPct val="50000"/>
              </a:spcBef>
              <a:buFont typeface="Arial" panose="020B0604020202020204" pitchFamily="34" charset="0"/>
              <a:buChar char="•"/>
            </a:pPr>
            <a:r>
              <a:rPr lang="cs-CZ" dirty="0">
                <a:latin typeface="Arial" charset="0"/>
              </a:rPr>
              <a:t>V těchto případech může docházet ke zneužívání služby.  </a:t>
            </a:r>
          </a:p>
          <a:p>
            <a:pPr>
              <a:spcBef>
                <a:spcPct val="50000"/>
              </a:spcBef>
            </a:pPr>
            <a:endParaRPr lang="cs-CZ" dirty="0"/>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761045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spcBef>
                <a:spcPct val="50000"/>
              </a:spcBef>
            </a:pPr>
            <a:r>
              <a:rPr lang="cs-CZ" sz="3200" b="1" cap="small" dirty="0">
                <a:solidFill>
                  <a:srgbClr val="002060"/>
                </a:solidFill>
                <a:latin typeface="Century Gothic" pitchFamily="34" charset="0"/>
              </a:rPr>
              <a:t>Naplňování principů § 38 a § 2 zákona č. 108/2006 Sb.</a:t>
            </a:r>
          </a:p>
        </p:txBody>
      </p:sp>
      <p:sp>
        <p:nvSpPr>
          <p:cNvPr id="3" name="Zástupný symbol pro obsah 2"/>
          <p:cNvSpPr>
            <a:spLocks noGrp="1"/>
          </p:cNvSpPr>
          <p:nvPr>
            <p:ph idx="1"/>
          </p:nvPr>
        </p:nvSpPr>
        <p:spPr>
          <a:xfrm>
            <a:off x="457200" y="1591110"/>
            <a:ext cx="8229600" cy="4535053"/>
          </a:xfrm>
        </p:spPr>
        <p:txBody>
          <a:bodyPr>
            <a:normAutofit lnSpcReduction="10000"/>
          </a:bodyPr>
          <a:lstStyle/>
          <a:p>
            <a:pPr marL="457200" lvl="1" indent="-457200">
              <a:spcBef>
                <a:spcPct val="50000"/>
              </a:spcBef>
              <a:buFont typeface="Arial" panose="020B0604020202020204" pitchFamily="34" charset="0"/>
              <a:buChar char="•"/>
            </a:pPr>
            <a:r>
              <a:rPr lang="cs-CZ" sz="3000" dirty="0"/>
              <a:t>V tradičně pojaté pečovatelské službě se často kapacita služby vyčerpává realizací úkonů (např. donáškou obědů, nákupů, prováděním úklidů), které nejsou součástí přímé podpory osoby, ale vykonáním činnosti, kterou by mohl provádět i jiný subjekt (např. komerční) bez odborných znalostí. </a:t>
            </a:r>
          </a:p>
          <a:p>
            <a:pPr marL="457200" lvl="1" indent="-457200">
              <a:spcBef>
                <a:spcPct val="50000"/>
              </a:spcBef>
              <a:buFont typeface="Arial" panose="020B0604020202020204" pitchFamily="34" charset="0"/>
              <a:buChar char="•"/>
            </a:pPr>
            <a:r>
              <a:rPr lang="cs-CZ" sz="3000" dirty="0"/>
              <a:t>Služba pak není schopná uspokojit žádost osoby, která potřebuje časově náročnější pomoc v péči o sebe.</a:t>
            </a:r>
          </a:p>
          <a:p>
            <a:pPr>
              <a:spcBef>
                <a:spcPct val="50000"/>
              </a:spcBef>
            </a:pPr>
            <a:endParaRPr lang="cs-CZ" dirty="0">
              <a:latin typeface="Arial" charset="0"/>
            </a:endParaRPr>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95097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spcBef>
                <a:spcPct val="50000"/>
              </a:spcBef>
            </a:pPr>
            <a:r>
              <a:rPr lang="cs-CZ" sz="3200" b="1" cap="small" dirty="0">
                <a:solidFill>
                  <a:srgbClr val="002060"/>
                </a:solidFill>
                <a:latin typeface="Century Gothic" pitchFamily="34" charset="0"/>
              </a:rPr>
              <a:t>Pečovatelská služba v procesu transformace</a:t>
            </a:r>
          </a:p>
        </p:txBody>
      </p:sp>
      <p:sp>
        <p:nvSpPr>
          <p:cNvPr id="3" name="Zástupný symbol pro obsah 2"/>
          <p:cNvSpPr>
            <a:spLocks noGrp="1"/>
          </p:cNvSpPr>
          <p:nvPr>
            <p:ph idx="1"/>
          </p:nvPr>
        </p:nvSpPr>
        <p:spPr>
          <a:xfrm>
            <a:off x="457200" y="1591110"/>
            <a:ext cx="8229600" cy="4535053"/>
          </a:xfrm>
        </p:spPr>
        <p:txBody>
          <a:bodyPr>
            <a:normAutofit/>
          </a:bodyPr>
          <a:lstStyle/>
          <a:p>
            <a:pPr marL="457200" lvl="1" indent="-457200">
              <a:spcBef>
                <a:spcPct val="50000"/>
              </a:spcBef>
              <a:buFont typeface="Wingdings" panose="05000000000000000000" pitchFamily="2" charset="2"/>
              <a:buChar char="§"/>
            </a:pPr>
            <a:r>
              <a:rPr lang="cs-CZ" sz="3000" dirty="0"/>
              <a:t>Služba vysvětluje v rámci základního poradenství zájemcům o službu roli PS jako odborné sociální služby, jejímž úkolem je podpořit osoby závislé na pomoci druhých, tak aby mohly žít běžným způsobem života ve svém přirozeném prostředí. </a:t>
            </a:r>
          </a:p>
          <a:p>
            <a:pPr marL="457200" lvl="1" indent="-457200">
              <a:spcBef>
                <a:spcPct val="50000"/>
              </a:spcBef>
              <a:buFont typeface="Wingdings" panose="05000000000000000000" pitchFamily="2" charset="2"/>
              <a:buChar char="§"/>
            </a:pPr>
            <a:r>
              <a:rPr lang="cs-CZ" sz="3000" dirty="0"/>
              <a:t>Cílem PS není zastupovat či nahrazovat běžné komerční služby v péči o domácnost žadatele. </a:t>
            </a:r>
          </a:p>
          <a:p>
            <a:pPr marL="457200" lvl="1" indent="-457200">
              <a:spcBef>
                <a:spcPct val="50000"/>
              </a:spcBef>
              <a:buFont typeface="Wingdings" panose="05000000000000000000" pitchFamily="2" charset="2"/>
              <a:buChar char="§"/>
            </a:pPr>
            <a:endParaRPr lang="cs-CZ" sz="3000" dirty="0"/>
          </a:p>
          <a:p>
            <a:pPr marL="457200" lvl="1" indent="-457200">
              <a:spcBef>
                <a:spcPct val="50000"/>
              </a:spcBef>
              <a:buFont typeface="Wingdings" panose="05000000000000000000" pitchFamily="2" charset="2"/>
              <a:buChar char="§"/>
            </a:pPr>
            <a:endParaRPr lang="cs-CZ" sz="3000"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158480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spcBef>
                <a:spcPct val="50000"/>
              </a:spcBef>
            </a:pPr>
            <a:r>
              <a:rPr lang="cs-CZ" sz="3200" b="1" cap="small" dirty="0">
                <a:solidFill>
                  <a:srgbClr val="002060"/>
                </a:solidFill>
                <a:latin typeface="Century Gothic" pitchFamily="34" charset="0"/>
              </a:rPr>
              <a:t>Pečovatelská služba v procesu transformace</a:t>
            </a:r>
          </a:p>
        </p:txBody>
      </p:sp>
      <p:sp>
        <p:nvSpPr>
          <p:cNvPr id="3" name="Zástupný symbol pro obsah 2"/>
          <p:cNvSpPr>
            <a:spLocks noGrp="1"/>
          </p:cNvSpPr>
          <p:nvPr>
            <p:ph idx="1"/>
          </p:nvPr>
        </p:nvSpPr>
        <p:spPr>
          <a:xfrm>
            <a:off x="457200" y="1591110"/>
            <a:ext cx="8229600" cy="4535053"/>
          </a:xfrm>
        </p:spPr>
        <p:txBody>
          <a:bodyPr>
            <a:normAutofit fontScale="85000" lnSpcReduction="10000"/>
          </a:bodyPr>
          <a:lstStyle/>
          <a:p>
            <a:pPr marL="342900" lvl="1" indent="-342900">
              <a:spcBef>
                <a:spcPct val="50000"/>
              </a:spcBef>
              <a:buFont typeface="Wingdings" panose="05000000000000000000" pitchFamily="2" charset="2"/>
              <a:buChar char="§"/>
            </a:pPr>
            <a:r>
              <a:rPr lang="cs-CZ" sz="3200" dirty="0"/>
              <a:t>Věnuje velkou pozornost rozboru situace, kterou chce osoba řešit jako nepříznivou sociální situaci a nabízí osobě informace o síti služeb (nejen sociálních), možnostech finanční podpory a dalších zdrojích pomoci. </a:t>
            </a:r>
          </a:p>
          <a:p>
            <a:pPr marL="342900" lvl="1" indent="-342900">
              <a:spcBef>
                <a:spcPct val="50000"/>
              </a:spcBef>
              <a:buFont typeface="Wingdings" panose="05000000000000000000" pitchFamily="2" charset="2"/>
              <a:buChar char="§"/>
            </a:pPr>
            <a:r>
              <a:rPr lang="cs-CZ" sz="3200" dirty="0"/>
              <a:t>Neobává se odmítnout poskytnutí služby tam, kde její podpora není nezbytná.</a:t>
            </a:r>
          </a:p>
          <a:p>
            <a:pPr marL="342900" lvl="1" indent="-342900">
              <a:spcBef>
                <a:spcPct val="50000"/>
              </a:spcBef>
              <a:buFont typeface="Wingdings" panose="05000000000000000000" pitchFamily="2" charset="2"/>
              <a:buChar char="§"/>
            </a:pPr>
            <a:r>
              <a:rPr lang="cs-CZ" sz="3200" dirty="0"/>
              <a:t>Významnou roli v řešení NSS vidí například ve využití kompenzačních pomůcek, které mohou osobě pomoci být méně závislou na podpoře druhého člověka. </a:t>
            </a:r>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85244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916832"/>
            <a:ext cx="8568952" cy="2304256"/>
          </a:xfrm>
        </p:spPr>
        <p:txBody>
          <a:bodyPr rtlCol="0">
            <a:noAutofit/>
          </a:bodyPr>
          <a:lstStyle/>
          <a:p>
            <a:pPr fontAlgn="auto">
              <a:spcAft>
                <a:spcPts val="0"/>
              </a:spcAft>
              <a:defRPr/>
            </a:pPr>
            <a:r>
              <a:rPr lang="cs-CZ" sz="4800" b="1" cap="small" dirty="0">
                <a:solidFill>
                  <a:srgbClr val="002060"/>
                </a:solidFill>
                <a:latin typeface="Century Gothic" pitchFamily="34" charset="0"/>
                <a:ea typeface="+mn-ea"/>
                <a:cs typeface="+mn-cs"/>
              </a:rPr>
              <a:t>Financování sociálních služeb</a:t>
            </a:r>
          </a:p>
        </p:txBody>
      </p:sp>
      <p:sp>
        <p:nvSpPr>
          <p:cNvPr id="4" name="Obdélník 3"/>
          <p:cNvSpPr/>
          <p:nvPr/>
        </p:nvSpPr>
        <p:spPr>
          <a:xfrm>
            <a:off x="0" y="0"/>
            <a:ext cx="9144000" cy="10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pic>
        <p:nvPicPr>
          <p:cNvPr id="16388" name="Picture 2" descr="C:\Users\mathr_000\Dropbox\Idealiste S\Grafika\mpsv.gif"/>
          <p:cNvPicPr>
            <a:picLocks noChangeAspect="1" noChangeArrowheads="1"/>
          </p:cNvPicPr>
          <p:nvPr/>
        </p:nvPicPr>
        <p:blipFill>
          <a:blip r:embed="rId2" cstate="print"/>
          <a:srcRect/>
          <a:stretch>
            <a:fillRect/>
          </a:stretch>
        </p:blipFill>
        <p:spPr bwMode="auto">
          <a:xfrm>
            <a:off x="8604250" y="6043613"/>
            <a:ext cx="373063" cy="384175"/>
          </a:xfrm>
          <a:prstGeom prst="rect">
            <a:avLst/>
          </a:prstGeom>
          <a:noFill/>
          <a:ln w="9525">
            <a:noFill/>
            <a:miter lim="800000"/>
            <a:headEnd/>
            <a:tailEnd/>
          </a:ln>
        </p:spPr>
      </p:pic>
      <p:sp>
        <p:nvSpPr>
          <p:cNvPr id="8" name="Obdélník 7"/>
          <p:cNvSpPr/>
          <p:nvPr/>
        </p:nvSpPr>
        <p:spPr>
          <a:xfrm>
            <a:off x="0" y="6756400"/>
            <a:ext cx="9144000" cy="101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cs-CZ" dirty="0"/>
          </a:p>
        </p:txBody>
      </p:sp>
    </p:spTree>
    <p:extLst>
      <p:ext uri="{BB962C8B-B14F-4D97-AF65-F5344CB8AC3E}">
        <p14:creationId xmlns:p14="http://schemas.microsoft.com/office/powerpoint/2010/main" val="41536600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spcBef>
                <a:spcPct val="50000"/>
              </a:spcBef>
            </a:pPr>
            <a:r>
              <a:rPr lang="cs-CZ" sz="3200" b="1" cap="small" dirty="0">
                <a:solidFill>
                  <a:srgbClr val="002060"/>
                </a:solidFill>
                <a:latin typeface="Century Gothic" pitchFamily="34" charset="0"/>
              </a:rPr>
              <a:t>Pečovatelská služba v procesu transformace</a:t>
            </a:r>
          </a:p>
        </p:txBody>
      </p:sp>
      <p:sp>
        <p:nvSpPr>
          <p:cNvPr id="3" name="Zástupný symbol pro obsah 2"/>
          <p:cNvSpPr>
            <a:spLocks noGrp="1"/>
          </p:cNvSpPr>
          <p:nvPr>
            <p:ph idx="1"/>
          </p:nvPr>
        </p:nvSpPr>
        <p:spPr>
          <a:xfrm>
            <a:off x="457200" y="1591110"/>
            <a:ext cx="8229600" cy="4535053"/>
          </a:xfrm>
        </p:spPr>
        <p:txBody>
          <a:bodyPr>
            <a:normAutofit/>
          </a:bodyPr>
          <a:lstStyle/>
          <a:p>
            <a:pPr marL="342900" lvl="1" indent="-342900">
              <a:spcBef>
                <a:spcPct val="50000"/>
              </a:spcBef>
              <a:buFont typeface="Wingdings" panose="05000000000000000000" pitchFamily="2" charset="2"/>
              <a:buChar char="§"/>
            </a:pPr>
            <a:r>
              <a:rPr lang="cs-CZ" sz="2700" dirty="0"/>
              <a:t>pracuje cíleně na tom, aby jako nejrozšířenější terénní sociální služba pomohla osobám, které si přejí žít ve svém přirozeném prostředí, ačkoliv již potřebují podporu při většině běžných denních činností</a:t>
            </a:r>
          </a:p>
          <a:p>
            <a:pPr marL="342900" lvl="1" indent="-342900">
              <a:spcBef>
                <a:spcPct val="50000"/>
              </a:spcBef>
              <a:buFont typeface="Wingdings" panose="05000000000000000000" pitchFamily="2" charset="2"/>
              <a:buChar char="§"/>
            </a:pPr>
            <a:r>
              <a:rPr lang="cs-CZ" sz="2700" dirty="0"/>
              <a:t>jedná se zřizovatelem o nutnosti vyjmout ze své činnosti aktivity, které může zajistit jiný subjekt, aby tak uvolnila kapacitu pro péči o skutečně potřebné osoby</a:t>
            </a:r>
          </a:p>
          <a:p>
            <a:pPr marL="0" indent="0">
              <a:buNone/>
            </a:pPr>
            <a:endParaRPr lang="cs-CZ" dirty="0"/>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38904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mathr_000\Dropbox\Idealiste S\Grafika\mpsv.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7" y="1331315"/>
            <a:ext cx="1786107" cy="1837754"/>
          </a:xfrm>
          <a:prstGeom prst="rect">
            <a:avLst/>
          </a:prstGeom>
          <a:noFill/>
          <a:extLst>
            <a:ext uri="{909E8E84-426E-40DD-AFC4-6F175D3DCCD1}">
              <a14:hiddenFill xmlns:a14="http://schemas.microsoft.com/office/drawing/2010/main">
                <a:solidFill>
                  <a:srgbClr val="FFFFFF"/>
                </a:solidFill>
              </a14:hiddenFill>
            </a:ext>
          </a:extLst>
        </p:spPr>
      </p:pic>
      <p:sp>
        <p:nvSpPr>
          <p:cNvPr id="9" name="TextovéPole 8"/>
          <p:cNvSpPr txBox="1"/>
          <p:nvPr/>
        </p:nvSpPr>
        <p:spPr>
          <a:xfrm>
            <a:off x="601561" y="3573016"/>
            <a:ext cx="7710760" cy="523220"/>
          </a:xfrm>
          <a:prstGeom prst="rect">
            <a:avLst/>
          </a:prstGeom>
          <a:noFill/>
        </p:spPr>
        <p:txBody>
          <a:bodyPr wrap="square" rtlCol="0">
            <a:spAutoFit/>
          </a:bodyPr>
          <a:lstStyle/>
          <a:p>
            <a:pPr algn="ctr"/>
            <a:r>
              <a:rPr lang="cs-CZ" sz="2800" b="1" dirty="0">
                <a:latin typeface="Century Gothic" pitchFamily="34" charset="0"/>
              </a:rPr>
              <a:t>Děkuji za pozornost</a:t>
            </a:r>
          </a:p>
        </p:txBody>
      </p:sp>
      <p:sp>
        <p:nvSpPr>
          <p:cNvPr id="10" name="Obdélník 9"/>
          <p:cNvSpPr/>
          <p:nvPr/>
        </p:nvSpPr>
        <p:spPr>
          <a:xfrm>
            <a:off x="0" y="0"/>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0" y="6597352"/>
            <a:ext cx="9144000" cy="26064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2070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720080"/>
          </a:xfrm>
        </p:spPr>
        <p:txBody>
          <a:bodyPr>
            <a:noAutofit/>
          </a:bodyPr>
          <a:lstStyle/>
          <a:p>
            <a:r>
              <a:rPr lang="cs-CZ" sz="3200" b="1" cap="small" dirty="0">
                <a:solidFill>
                  <a:srgbClr val="002060"/>
                </a:solidFill>
                <a:latin typeface="Century Gothic" pitchFamily="34" charset="0"/>
                <a:ea typeface="+mn-ea"/>
                <a:cs typeface="+mn-cs"/>
              </a:rPr>
              <a:t>Financování služeb: Výnosy a jejich podíly</a:t>
            </a:r>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7" name="Tabulka 6"/>
          <p:cNvGraphicFramePr>
            <a:graphicFrameLocks noGrp="1"/>
          </p:cNvGraphicFramePr>
          <p:nvPr>
            <p:extLst/>
          </p:nvPr>
        </p:nvGraphicFramePr>
        <p:xfrm>
          <a:off x="107505" y="980728"/>
          <a:ext cx="8928990" cy="1767608"/>
        </p:xfrm>
        <a:graphic>
          <a:graphicData uri="http://schemas.openxmlformats.org/drawingml/2006/table">
            <a:tbl>
              <a:tblPr>
                <a:tableStyleId>{BC89EF96-8CEA-46FF-86C4-4CE0E7609802}</a:tableStyleId>
              </a:tblPr>
              <a:tblGrid>
                <a:gridCol w="380479">
                  <a:extLst>
                    <a:ext uri="{9D8B030D-6E8A-4147-A177-3AD203B41FA5}">
                      <a16:colId xmlns:a16="http://schemas.microsoft.com/office/drawing/2014/main" val="20000"/>
                    </a:ext>
                  </a:extLst>
                </a:gridCol>
                <a:gridCol w="932789">
                  <a:extLst>
                    <a:ext uri="{9D8B030D-6E8A-4147-A177-3AD203B41FA5}">
                      <a16:colId xmlns:a16="http://schemas.microsoft.com/office/drawing/2014/main" val="20001"/>
                    </a:ext>
                  </a:extLst>
                </a:gridCol>
                <a:gridCol w="846873">
                  <a:extLst>
                    <a:ext uri="{9D8B030D-6E8A-4147-A177-3AD203B41FA5}">
                      <a16:colId xmlns:a16="http://schemas.microsoft.com/office/drawing/2014/main" val="20002"/>
                    </a:ext>
                  </a:extLst>
                </a:gridCol>
                <a:gridCol w="846873">
                  <a:extLst>
                    <a:ext uri="{9D8B030D-6E8A-4147-A177-3AD203B41FA5}">
                      <a16:colId xmlns:a16="http://schemas.microsoft.com/office/drawing/2014/main" val="20003"/>
                    </a:ext>
                  </a:extLst>
                </a:gridCol>
                <a:gridCol w="846873">
                  <a:extLst>
                    <a:ext uri="{9D8B030D-6E8A-4147-A177-3AD203B41FA5}">
                      <a16:colId xmlns:a16="http://schemas.microsoft.com/office/drawing/2014/main" val="20004"/>
                    </a:ext>
                  </a:extLst>
                </a:gridCol>
                <a:gridCol w="911310">
                  <a:extLst>
                    <a:ext uri="{9D8B030D-6E8A-4147-A177-3AD203B41FA5}">
                      <a16:colId xmlns:a16="http://schemas.microsoft.com/office/drawing/2014/main" val="20005"/>
                    </a:ext>
                  </a:extLst>
                </a:gridCol>
                <a:gridCol w="846873">
                  <a:extLst>
                    <a:ext uri="{9D8B030D-6E8A-4147-A177-3AD203B41FA5}">
                      <a16:colId xmlns:a16="http://schemas.microsoft.com/office/drawing/2014/main" val="20006"/>
                    </a:ext>
                  </a:extLst>
                </a:gridCol>
                <a:gridCol w="846873">
                  <a:extLst>
                    <a:ext uri="{9D8B030D-6E8A-4147-A177-3AD203B41FA5}">
                      <a16:colId xmlns:a16="http://schemas.microsoft.com/office/drawing/2014/main" val="20007"/>
                    </a:ext>
                  </a:extLst>
                </a:gridCol>
                <a:gridCol w="748686">
                  <a:extLst>
                    <a:ext uri="{9D8B030D-6E8A-4147-A177-3AD203B41FA5}">
                      <a16:colId xmlns:a16="http://schemas.microsoft.com/office/drawing/2014/main" val="20008"/>
                    </a:ext>
                  </a:extLst>
                </a:gridCol>
                <a:gridCol w="874488">
                  <a:extLst>
                    <a:ext uri="{9D8B030D-6E8A-4147-A177-3AD203B41FA5}">
                      <a16:colId xmlns:a16="http://schemas.microsoft.com/office/drawing/2014/main" val="20009"/>
                    </a:ext>
                  </a:extLst>
                </a:gridCol>
                <a:gridCol w="846873">
                  <a:extLst>
                    <a:ext uri="{9D8B030D-6E8A-4147-A177-3AD203B41FA5}">
                      <a16:colId xmlns:a16="http://schemas.microsoft.com/office/drawing/2014/main" val="20010"/>
                    </a:ext>
                  </a:extLst>
                </a:gridCol>
              </a:tblGrid>
              <a:tr h="918613">
                <a:tc>
                  <a:txBody>
                    <a:bodyPr/>
                    <a:lstStyle/>
                    <a:p>
                      <a:pPr algn="ctr" fontAlgn="ctr"/>
                      <a:r>
                        <a:rPr lang="cs-CZ" sz="1000" b="1" u="none" strike="noStrike" dirty="0">
                          <a:effectLst/>
                        </a:rPr>
                        <a:t>Rok</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Celkové výnosy sociálních služeb</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Příspěvek na péči</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Úhrady uživatelů</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Zdravotní pojišťovny</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Dotace SR </a:t>
                      </a:r>
                      <a:r>
                        <a:rPr lang="cs-CZ" sz="700" b="1" u="none" strike="noStrike" dirty="0">
                          <a:effectLst/>
                        </a:rPr>
                        <a:t>(prostřednictvím kapitoly 313 MPSV)</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Kraje</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Obce</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Úřad vlády, </a:t>
                      </a:r>
                      <a:r>
                        <a:rPr lang="cs-CZ" sz="1000" b="1" u="none" strike="noStrike" dirty="0" err="1">
                          <a:effectLst/>
                        </a:rPr>
                        <a:t>ost</a:t>
                      </a:r>
                      <a:r>
                        <a:rPr lang="cs-CZ" sz="1000" b="1" u="none" strike="noStrike" dirty="0">
                          <a:effectLst/>
                        </a:rPr>
                        <a:t>. resorty</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Prostředky EU</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tc>
                  <a:txBody>
                    <a:bodyPr/>
                    <a:lstStyle/>
                    <a:p>
                      <a:pPr algn="ctr" fontAlgn="ctr"/>
                      <a:r>
                        <a:rPr lang="cs-CZ" sz="1000" b="1" u="none" strike="noStrike" dirty="0">
                          <a:effectLst/>
                        </a:rPr>
                        <a:t>Ostatní</a:t>
                      </a:r>
                      <a:r>
                        <a:rPr lang="cs-CZ" sz="700" b="1" u="none" strike="noStrike" dirty="0">
                          <a:effectLst/>
                        </a:rPr>
                        <a:t> (výnosy z daní a poplatků, prodej výroků a služeb, pronájmy, přijaté dary a příspěvky, jiné provozní a finanční výnosy)</a:t>
                      </a:r>
                      <a:endParaRPr lang="cs-CZ" sz="1000" b="1" i="0" u="none" strike="noStrike" dirty="0">
                        <a:solidFill>
                          <a:srgbClr val="000000"/>
                        </a:solidFill>
                        <a:effectLst/>
                        <a:latin typeface="Calibri"/>
                      </a:endParaRPr>
                    </a:p>
                  </a:txBody>
                  <a:tcPr marL="8490" marR="8490" marT="8490" marB="0" anchor="ctr">
                    <a:solidFill>
                      <a:schemeClr val="tx2">
                        <a:lumMod val="20000"/>
                        <a:lumOff val="80000"/>
                      </a:schemeClr>
                    </a:solidFill>
                  </a:tcPr>
                </a:tc>
                <a:extLst>
                  <a:ext uri="{0D108BD9-81ED-4DB2-BD59-A6C34878D82A}">
                    <a16:rowId xmlns:a16="http://schemas.microsoft.com/office/drawing/2014/main" val="10000"/>
                  </a:ext>
                </a:extLst>
              </a:tr>
              <a:tr h="169799">
                <a:tc>
                  <a:txBody>
                    <a:bodyPr/>
                    <a:lstStyle/>
                    <a:p>
                      <a:pPr algn="r" fontAlgn="b"/>
                      <a:r>
                        <a:rPr lang="cs-CZ" sz="1000" u="none" strike="noStrike" dirty="0">
                          <a:effectLst/>
                        </a:rPr>
                        <a:t>2013</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dirty="0">
                          <a:effectLst/>
                        </a:rPr>
                        <a:t>28 623 239 548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5 938 980 070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6 931 003 534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1 249 258 014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6 556 068 676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2 087 237 290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2 512 170 849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166 620 350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955 991 088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2 225 909 677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1"/>
                  </a:ext>
                </a:extLst>
              </a:tr>
              <a:tr h="169799">
                <a:tc>
                  <a:txBody>
                    <a:bodyPr/>
                    <a:lstStyle/>
                    <a:p>
                      <a:pPr algn="r" fontAlgn="b"/>
                      <a:r>
                        <a:rPr lang="cs-CZ" sz="1000" u="none" strike="noStrike" dirty="0">
                          <a:effectLst/>
                        </a:rPr>
                        <a:t>2014</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30 501 381 783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6 096 575 530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7 472 948 536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1 342 508 081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7 707 498 387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2 113 834 246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2 485 011 655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159 994 849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1 020 658 420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2 102 352 079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2"/>
                  </a:ext>
                </a:extLst>
              </a:tr>
              <a:tr h="169799">
                <a:tc>
                  <a:txBody>
                    <a:bodyPr/>
                    <a:lstStyle/>
                    <a:p>
                      <a:pPr algn="r" fontAlgn="b"/>
                      <a:r>
                        <a:rPr lang="cs-CZ" sz="1000" u="none" strike="noStrike" dirty="0">
                          <a:effectLst/>
                        </a:rPr>
                        <a:t>2015</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32 068 825 127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6 373 007 023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7 650 822 428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1 478 243 654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8 565 000 000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2 736 981 041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2 626 388 853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151 175 986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589 121 296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1 898 084 846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3"/>
                  </a:ext>
                </a:extLst>
              </a:tr>
              <a:tr h="169799">
                <a:tc>
                  <a:txBody>
                    <a:bodyPr/>
                    <a:lstStyle/>
                    <a:p>
                      <a:pPr algn="r" fontAlgn="b"/>
                      <a:r>
                        <a:rPr lang="cs-CZ" sz="1000" u="none" strike="noStrike" dirty="0">
                          <a:effectLst/>
                        </a:rPr>
                        <a:t>2016</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34 040 655 696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6 964 679 636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7 975 330 602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1 654 419 103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9 185 000 000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3 065 629 328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2 695 504 401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152 869 898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a:effectLst/>
                        </a:rPr>
                        <a:t>383 170 967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1 964 051 761 </a:t>
                      </a:r>
                      <a:endParaRPr lang="cs-CZ" sz="1000" b="0" i="0" u="none" strike="noStrike">
                        <a:solidFill>
                          <a:srgbClr val="000000"/>
                        </a:solidFill>
                        <a:effectLst/>
                        <a:latin typeface="Calibri"/>
                      </a:endParaRPr>
                    </a:p>
                  </a:txBody>
                  <a:tcPr marL="8490" marR="8490" marT="8490" marB="0" anchor="b"/>
                </a:tc>
                <a:extLst>
                  <a:ext uri="{0D108BD9-81ED-4DB2-BD59-A6C34878D82A}">
                    <a16:rowId xmlns:a16="http://schemas.microsoft.com/office/drawing/2014/main" val="10004"/>
                  </a:ext>
                </a:extLst>
              </a:tr>
              <a:tr h="169799">
                <a:tc>
                  <a:txBody>
                    <a:bodyPr/>
                    <a:lstStyle/>
                    <a:p>
                      <a:pPr algn="r" fontAlgn="b"/>
                      <a:r>
                        <a:rPr lang="cs-CZ" sz="1000" u="none" strike="noStrike" dirty="0">
                          <a:effectLst/>
                        </a:rPr>
                        <a:t>2017</a:t>
                      </a:r>
                      <a:endParaRPr lang="cs-CZ" sz="1000" b="0" i="0" u="none" strike="noStrike" dirty="0">
                        <a:solidFill>
                          <a:srgbClr val="000000"/>
                        </a:solidFill>
                        <a:effectLst/>
                        <a:latin typeface="Calibri"/>
                      </a:endParaRPr>
                    </a:p>
                  </a:txBody>
                  <a:tcPr marL="8490" marR="8490" marT="8490" marB="0" anchor="b">
                    <a:solidFill>
                      <a:schemeClr val="tx2">
                        <a:lumMod val="20000"/>
                        <a:lumOff val="80000"/>
                      </a:schemeClr>
                    </a:solidFill>
                  </a:tcPr>
                </a:tc>
                <a:tc>
                  <a:txBody>
                    <a:bodyPr/>
                    <a:lstStyle/>
                    <a:p>
                      <a:pPr algn="r" fontAlgn="b"/>
                      <a:r>
                        <a:rPr lang="cs-CZ" sz="1000" u="none" strike="noStrike">
                          <a:effectLst/>
                        </a:rPr>
                        <a:t>38 763 755 149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7 592 648 732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8 140 909 224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1 967 159 970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11 248 986 004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3 917 537 782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2 867 111 153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a:effectLst/>
                        </a:rPr>
                        <a:t>161 068 929 </a:t>
                      </a:r>
                      <a:endParaRPr lang="cs-CZ" sz="1000" b="0" i="0" u="none" strike="noStrike">
                        <a:solidFill>
                          <a:srgbClr val="000000"/>
                        </a:solidFill>
                        <a:effectLst/>
                        <a:latin typeface="Calibri"/>
                      </a:endParaRPr>
                    </a:p>
                  </a:txBody>
                  <a:tcPr marL="8490" marR="8490" marT="8490" marB="0" anchor="b"/>
                </a:tc>
                <a:tc>
                  <a:txBody>
                    <a:bodyPr/>
                    <a:lstStyle/>
                    <a:p>
                      <a:pPr algn="r" fontAlgn="b"/>
                      <a:r>
                        <a:rPr lang="cs-CZ" sz="1000" u="none" strike="noStrike" dirty="0">
                          <a:effectLst/>
                        </a:rPr>
                        <a:t>849 322 320 </a:t>
                      </a:r>
                      <a:endParaRPr lang="cs-CZ" sz="1000" b="0" i="0" u="none" strike="noStrike" dirty="0">
                        <a:solidFill>
                          <a:srgbClr val="000000"/>
                        </a:solidFill>
                        <a:effectLst/>
                        <a:latin typeface="Calibri"/>
                      </a:endParaRPr>
                    </a:p>
                  </a:txBody>
                  <a:tcPr marL="8490" marR="8490" marT="8490" marB="0" anchor="b"/>
                </a:tc>
                <a:tc>
                  <a:txBody>
                    <a:bodyPr/>
                    <a:lstStyle/>
                    <a:p>
                      <a:pPr algn="r" fontAlgn="b"/>
                      <a:r>
                        <a:rPr lang="cs-CZ" sz="1000" u="none" strike="noStrike" dirty="0">
                          <a:effectLst/>
                        </a:rPr>
                        <a:t>2 019 011 035 </a:t>
                      </a:r>
                      <a:endParaRPr lang="cs-CZ" sz="1000" b="0" i="0" u="none" strike="noStrike" dirty="0">
                        <a:solidFill>
                          <a:srgbClr val="000000"/>
                        </a:solidFill>
                        <a:effectLst/>
                        <a:latin typeface="Calibri"/>
                      </a:endParaRPr>
                    </a:p>
                  </a:txBody>
                  <a:tcPr marL="8490" marR="8490" marT="8490" marB="0" anchor="b"/>
                </a:tc>
                <a:extLst>
                  <a:ext uri="{0D108BD9-81ED-4DB2-BD59-A6C34878D82A}">
                    <a16:rowId xmlns:a16="http://schemas.microsoft.com/office/drawing/2014/main" val="10005"/>
                  </a:ext>
                </a:extLst>
              </a:tr>
            </a:tbl>
          </a:graphicData>
        </a:graphic>
      </p:graphicFrame>
      <p:graphicFrame>
        <p:nvGraphicFramePr>
          <p:cNvPr id="12" name="Graf 11"/>
          <p:cNvGraphicFramePr>
            <a:graphicFrameLocks/>
          </p:cNvGraphicFramePr>
          <p:nvPr>
            <p:extLst/>
          </p:nvPr>
        </p:nvGraphicFramePr>
        <p:xfrm>
          <a:off x="156406" y="2780928"/>
          <a:ext cx="8796815" cy="39759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95064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ovéPole 6"/>
          <p:cNvSpPr txBox="1"/>
          <p:nvPr/>
        </p:nvSpPr>
        <p:spPr>
          <a:xfrm>
            <a:off x="183618" y="123073"/>
            <a:ext cx="8532948" cy="461665"/>
          </a:xfrm>
          <a:prstGeom prst="rect">
            <a:avLst/>
          </a:prstGeom>
          <a:noFill/>
        </p:spPr>
        <p:txBody>
          <a:bodyPr wrap="square" rtlCol="0">
            <a:spAutoFit/>
          </a:bodyPr>
          <a:lstStyle/>
          <a:p>
            <a:r>
              <a:rPr lang="cs-CZ" sz="2400" b="1" cap="small" dirty="0">
                <a:solidFill>
                  <a:srgbClr val="002060"/>
                </a:solidFill>
                <a:latin typeface="Century Gothic" pitchFamily="34" charset="0"/>
              </a:rPr>
              <a:t>Struktura Výnosů – vybrané druhy</a:t>
            </a:r>
          </a:p>
        </p:txBody>
      </p:sp>
      <p:pic>
        <p:nvPicPr>
          <p:cNvPr id="8"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93296"/>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9" name="Obdélník 8"/>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Obdélník 9"/>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Zástupný symbol pro obsah 3"/>
          <p:cNvSpPr txBox="1">
            <a:spLocks/>
          </p:cNvSpPr>
          <p:nvPr/>
        </p:nvSpPr>
        <p:spPr>
          <a:xfrm>
            <a:off x="3150313" y="1921479"/>
            <a:ext cx="2843374" cy="46913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cs-CZ" sz="1450" dirty="0"/>
          </a:p>
        </p:txBody>
      </p:sp>
      <p:sp>
        <p:nvSpPr>
          <p:cNvPr id="12" name="Zástupný symbol pro obsah 3"/>
          <p:cNvSpPr txBox="1">
            <a:spLocks/>
          </p:cNvSpPr>
          <p:nvPr/>
        </p:nvSpPr>
        <p:spPr>
          <a:xfrm>
            <a:off x="6020855" y="1921479"/>
            <a:ext cx="2843374" cy="469133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57150" indent="0">
              <a:buNone/>
            </a:pPr>
            <a:endParaRPr lang="cs-CZ" sz="1450" dirty="0"/>
          </a:p>
        </p:txBody>
      </p:sp>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757" y="584738"/>
            <a:ext cx="8675687" cy="171291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ovéPole 5"/>
          <p:cNvSpPr txBox="1"/>
          <p:nvPr/>
        </p:nvSpPr>
        <p:spPr>
          <a:xfrm>
            <a:off x="2753118" y="2317194"/>
            <a:ext cx="6170680" cy="307777"/>
          </a:xfrm>
          <a:prstGeom prst="rect">
            <a:avLst/>
          </a:prstGeom>
          <a:noFill/>
        </p:spPr>
        <p:txBody>
          <a:bodyPr wrap="square" rtlCol="0">
            <a:spAutoFit/>
          </a:bodyPr>
          <a:lstStyle/>
          <a:p>
            <a:r>
              <a:rPr lang="cs-CZ" sz="1400" dirty="0">
                <a:solidFill>
                  <a:srgbClr val="FF0000"/>
                </a:solidFill>
              </a:rPr>
              <a:t>Zajímavý ukazatel: DS celkové výnosy 11,2 mld. Kč a podíl dotace MPSV 2,1 mld. Kč</a:t>
            </a:r>
          </a:p>
        </p:txBody>
      </p:sp>
      <p:pic>
        <p:nvPicPr>
          <p:cNvPr id="1025"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401" y="2600760"/>
            <a:ext cx="8649258" cy="193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470" y="4833892"/>
            <a:ext cx="8638189" cy="173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ovéPole 13"/>
          <p:cNvSpPr txBox="1"/>
          <p:nvPr/>
        </p:nvSpPr>
        <p:spPr>
          <a:xfrm>
            <a:off x="2740691" y="4531860"/>
            <a:ext cx="6170680" cy="307777"/>
          </a:xfrm>
          <a:prstGeom prst="rect">
            <a:avLst/>
          </a:prstGeom>
          <a:noFill/>
        </p:spPr>
        <p:txBody>
          <a:bodyPr wrap="square" rtlCol="0">
            <a:spAutoFit/>
          </a:bodyPr>
          <a:lstStyle/>
          <a:p>
            <a:r>
              <a:rPr lang="cs-CZ" sz="1400" dirty="0">
                <a:solidFill>
                  <a:srgbClr val="FF0000"/>
                </a:solidFill>
              </a:rPr>
              <a:t>Zajímavý ukazatel: DS celkové výnosy 11,6 mld. Kč a podíl dotace MPSV  1,7 mld. Kč</a:t>
            </a:r>
          </a:p>
        </p:txBody>
      </p:sp>
      <p:sp>
        <p:nvSpPr>
          <p:cNvPr id="15" name="TextovéPole 14"/>
          <p:cNvSpPr txBox="1"/>
          <p:nvPr/>
        </p:nvSpPr>
        <p:spPr>
          <a:xfrm>
            <a:off x="2755400" y="6485117"/>
            <a:ext cx="6170680" cy="307777"/>
          </a:xfrm>
          <a:prstGeom prst="rect">
            <a:avLst/>
          </a:prstGeom>
          <a:noFill/>
        </p:spPr>
        <p:txBody>
          <a:bodyPr wrap="square" rtlCol="0">
            <a:spAutoFit/>
          </a:bodyPr>
          <a:lstStyle/>
          <a:p>
            <a:r>
              <a:rPr lang="cs-CZ" sz="1400" dirty="0">
                <a:solidFill>
                  <a:srgbClr val="FF0000"/>
                </a:solidFill>
              </a:rPr>
              <a:t>Zajímavý ukazatel: DS celkové výnosy 12,8 mld. Kč a podíl dotace MPSV  2,4 mld. Kč</a:t>
            </a:r>
          </a:p>
        </p:txBody>
      </p:sp>
    </p:spTree>
    <p:extLst>
      <p:ext uri="{BB962C8B-B14F-4D97-AF65-F5344CB8AC3E}">
        <p14:creationId xmlns:p14="http://schemas.microsoft.com/office/powerpoint/2010/main" val="730594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Autofit/>
          </a:bodyPr>
          <a:lstStyle/>
          <a:p>
            <a:r>
              <a:rPr lang="cs-CZ" sz="2000" b="1" cap="small" dirty="0">
                <a:solidFill>
                  <a:srgbClr val="002060"/>
                </a:solidFill>
                <a:latin typeface="Century Gothic" pitchFamily="34" charset="0"/>
                <a:ea typeface="+mn-ea"/>
                <a:cs typeface="+mn-cs"/>
              </a:rPr>
              <a:t>Financování služeb: Nárůst hlavních veřejných zdrojů na financování sociálních služeb v letech 2013-2017</a:t>
            </a:r>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3" name="Tabulka 2"/>
          <p:cNvGraphicFramePr>
            <a:graphicFrameLocks noGrp="1"/>
          </p:cNvGraphicFramePr>
          <p:nvPr>
            <p:extLst/>
          </p:nvPr>
        </p:nvGraphicFramePr>
        <p:xfrm>
          <a:off x="899593" y="1124744"/>
          <a:ext cx="7272808" cy="1630680"/>
        </p:xfrm>
        <a:graphic>
          <a:graphicData uri="http://schemas.openxmlformats.org/drawingml/2006/table">
            <a:tbl>
              <a:tblPr>
                <a:tableStyleId>{BC89EF96-8CEA-46FF-86C4-4CE0E7609802}</a:tableStyleId>
              </a:tblPr>
              <a:tblGrid>
                <a:gridCol w="1020745">
                  <a:extLst>
                    <a:ext uri="{9D8B030D-6E8A-4147-A177-3AD203B41FA5}">
                      <a16:colId xmlns:a16="http://schemas.microsoft.com/office/drawing/2014/main" val="20000"/>
                    </a:ext>
                  </a:extLst>
                </a:gridCol>
                <a:gridCol w="2084021">
                  <a:extLst>
                    <a:ext uri="{9D8B030D-6E8A-4147-A177-3AD203B41FA5}">
                      <a16:colId xmlns:a16="http://schemas.microsoft.com/office/drawing/2014/main" val="20001"/>
                    </a:ext>
                  </a:extLst>
                </a:gridCol>
                <a:gridCol w="2084021">
                  <a:extLst>
                    <a:ext uri="{9D8B030D-6E8A-4147-A177-3AD203B41FA5}">
                      <a16:colId xmlns:a16="http://schemas.microsoft.com/office/drawing/2014/main" val="20002"/>
                    </a:ext>
                  </a:extLst>
                </a:gridCol>
                <a:gridCol w="2084021">
                  <a:extLst>
                    <a:ext uri="{9D8B030D-6E8A-4147-A177-3AD203B41FA5}">
                      <a16:colId xmlns:a16="http://schemas.microsoft.com/office/drawing/2014/main" val="20003"/>
                    </a:ext>
                  </a:extLst>
                </a:gridCol>
              </a:tblGrid>
              <a:tr h="333375">
                <a:tc>
                  <a:txBody>
                    <a:bodyPr/>
                    <a:lstStyle/>
                    <a:p>
                      <a:pPr algn="ctr" fontAlgn="ctr"/>
                      <a:r>
                        <a:rPr lang="cs-CZ" sz="1100" b="1" u="none" strike="noStrike" dirty="0">
                          <a:effectLst/>
                        </a:rPr>
                        <a:t>Rok</a:t>
                      </a:r>
                      <a:endParaRPr lang="cs-CZ" sz="1100" b="1"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b="1" u="none" strike="noStrike" dirty="0">
                          <a:effectLst/>
                        </a:rPr>
                        <a:t>Dotace SR </a:t>
                      </a:r>
                      <a:r>
                        <a:rPr lang="cs-CZ" sz="800" b="1" u="none" strike="noStrike" dirty="0">
                          <a:effectLst/>
                        </a:rPr>
                        <a:t>(kapitola 313 MPSV)</a:t>
                      </a:r>
                      <a:endParaRPr lang="cs-CZ" sz="1100" b="1"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b="1" u="none" strike="noStrike" dirty="0">
                          <a:effectLst/>
                        </a:rPr>
                        <a:t>Kraje</a:t>
                      </a:r>
                      <a:endParaRPr lang="cs-CZ" sz="1100" b="1"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b="1" u="none" strike="noStrike" dirty="0">
                          <a:effectLst/>
                        </a:rPr>
                        <a:t>Obce</a:t>
                      </a:r>
                      <a:endParaRPr lang="cs-CZ" sz="1100" b="1" i="0" u="none" strike="noStrike" dirty="0">
                        <a:solidFill>
                          <a:srgbClr val="000000"/>
                        </a:solidFill>
                        <a:effectLst/>
                        <a:latin typeface="Calibri"/>
                      </a:endParaRPr>
                    </a:p>
                  </a:txBody>
                  <a:tcPr marL="9525" marR="9525" marT="9525" marB="0" anchor="ctr">
                    <a:solidFill>
                      <a:schemeClr val="tx2">
                        <a:lumMod val="20000"/>
                        <a:lumOff val="80000"/>
                      </a:schemeClr>
                    </a:solidFill>
                  </a:tcPr>
                </a:tc>
                <a:extLst>
                  <a:ext uri="{0D108BD9-81ED-4DB2-BD59-A6C34878D82A}">
                    <a16:rowId xmlns:a16="http://schemas.microsoft.com/office/drawing/2014/main" val="10000"/>
                  </a:ext>
                </a:extLst>
              </a:tr>
              <a:tr h="190500">
                <a:tc>
                  <a:txBody>
                    <a:bodyPr/>
                    <a:lstStyle/>
                    <a:p>
                      <a:pPr algn="ctr" fontAlgn="ctr"/>
                      <a:r>
                        <a:rPr lang="cs-CZ" sz="1100" u="none" strike="noStrike" dirty="0">
                          <a:effectLst/>
                        </a:rPr>
                        <a:t>2013</a:t>
                      </a:r>
                      <a:endParaRPr lang="cs-CZ" sz="11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u="none" strike="noStrike">
                          <a:effectLst/>
                        </a:rPr>
                        <a:t>        6 556 068 676 Kč </a:t>
                      </a:r>
                      <a:endParaRPr lang="cs-CZ" sz="1100" b="0" i="0" u="none" strike="noStrike">
                        <a:solidFill>
                          <a:srgbClr val="000000"/>
                        </a:solidFill>
                        <a:effectLst/>
                        <a:latin typeface="Calibri"/>
                      </a:endParaRPr>
                    </a:p>
                  </a:txBody>
                  <a:tcPr marL="9525" marR="9525" marT="9525" marB="0" anchor="ctr"/>
                </a:tc>
                <a:tc>
                  <a:txBody>
                    <a:bodyPr/>
                    <a:lstStyle/>
                    <a:p>
                      <a:pPr algn="ctr" fontAlgn="ctr"/>
                      <a:r>
                        <a:rPr lang="cs-CZ" sz="1100" u="none" strike="noStrike">
                          <a:effectLst/>
                        </a:rPr>
                        <a:t>        2 087 237 290 Kč </a:t>
                      </a:r>
                      <a:endParaRPr lang="cs-CZ" sz="1100" b="0" i="0" u="none" strike="noStrike">
                        <a:solidFill>
                          <a:srgbClr val="000000"/>
                        </a:solidFill>
                        <a:effectLst/>
                        <a:latin typeface="Calibri"/>
                      </a:endParaRPr>
                    </a:p>
                  </a:txBody>
                  <a:tcPr marL="9525" marR="9525" marT="9525" marB="0" anchor="ctr"/>
                </a:tc>
                <a:tc>
                  <a:txBody>
                    <a:bodyPr/>
                    <a:lstStyle/>
                    <a:p>
                      <a:pPr algn="ctr" fontAlgn="ctr"/>
                      <a:r>
                        <a:rPr lang="cs-CZ" sz="1100" u="none" strike="noStrike">
                          <a:effectLst/>
                        </a:rPr>
                        <a:t>        2 512 170 849 Kč </a:t>
                      </a:r>
                      <a:endParaRPr lang="cs-CZ"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ctr" fontAlgn="ctr"/>
                      <a:r>
                        <a:rPr lang="cs-CZ" sz="1100" u="none" strike="noStrike" dirty="0">
                          <a:effectLst/>
                        </a:rPr>
                        <a:t>2014</a:t>
                      </a:r>
                      <a:endParaRPr lang="cs-CZ" sz="11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u="none" strike="noStrike">
                          <a:effectLst/>
                        </a:rPr>
                        <a:t>        7 707 498 387 Kč </a:t>
                      </a:r>
                      <a:endParaRPr lang="cs-CZ" sz="1100" b="0" i="0" u="none" strike="noStrike">
                        <a:solidFill>
                          <a:srgbClr val="000000"/>
                        </a:solidFill>
                        <a:effectLst/>
                        <a:latin typeface="Calibri"/>
                      </a:endParaRPr>
                    </a:p>
                  </a:txBody>
                  <a:tcPr marL="9525" marR="9525" marT="9525" marB="0" anchor="ctr"/>
                </a:tc>
                <a:tc>
                  <a:txBody>
                    <a:bodyPr/>
                    <a:lstStyle/>
                    <a:p>
                      <a:pPr algn="ctr" fontAlgn="ctr"/>
                      <a:r>
                        <a:rPr lang="cs-CZ" sz="1100" u="none" strike="noStrike">
                          <a:effectLst/>
                        </a:rPr>
                        <a:t>        2 113 834 246 Kč </a:t>
                      </a:r>
                      <a:endParaRPr lang="cs-CZ" sz="1100" b="0" i="0" u="none" strike="noStrike">
                        <a:solidFill>
                          <a:srgbClr val="000000"/>
                        </a:solidFill>
                        <a:effectLst/>
                        <a:latin typeface="Calibri"/>
                      </a:endParaRPr>
                    </a:p>
                  </a:txBody>
                  <a:tcPr marL="9525" marR="9525" marT="9525" marB="0" anchor="ctr"/>
                </a:tc>
                <a:tc>
                  <a:txBody>
                    <a:bodyPr/>
                    <a:lstStyle/>
                    <a:p>
                      <a:pPr algn="ctr" fontAlgn="ctr"/>
                      <a:r>
                        <a:rPr lang="cs-CZ" sz="1100" u="none" strike="noStrike">
                          <a:effectLst/>
                        </a:rPr>
                        <a:t>        2 485 011 655 Kč </a:t>
                      </a:r>
                      <a:endParaRPr lang="cs-CZ" sz="11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ctr" fontAlgn="ctr"/>
                      <a:r>
                        <a:rPr lang="cs-CZ" sz="1100" u="none" strike="noStrike" dirty="0">
                          <a:effectLst/>
                        </a:rPr>
                        <a:t>2015</a:t>
                      </a:r>
                      <a:endParaRPr lang="cs-CZ" sz="11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u="none" strike="noStrike" dirty="0">
                          <a:solidFill>
                            <a:schemeClr val="tx1"/>
                          </a:solidFill>
                          <a:effectLst/>
                        </a:rPr>
                        <a:t>        8 565 000 000 Kč </a:t>
                      </a:r>
                      <a:endParaRPr lang="cs-CZ" sz="1100" b="0" i="0" u="none" strike="noStrike" dirty="0">
                        <a:solidFill>
                          <a:schemeClr val="tx1"/>
                        </a:solidFill>
                        <a:effectLst/>
                        <a:latin typeface="Calibri"/>
                      </a:endParaRPr>
                    </a:p>
                  </a:txBody>
                  <a:tcPr marL="9525" marR="9525" marT="9525" marB="0" anchor="ctr"/>
                </a:tc>
                <a:tc>
                  <a:txBody>
                    <a:bodyPr/>
                    <a:lstStyle/>
                    <a:p>
                      <a:pPr algn="ctr" fontAlgn="ctr"/>
                      <a:r>
                        <a:rPr lang="cs-CZ" sz="1100" b="1" u="none" strike="noStrike" dirty="0">
                          <a:solidFill>
                            <a:schemeClr val="tx1"/>
                          </a:solidFill>
                          <a:effectLst/>
                        </a:rPr>
                        <a:t>        2 736 981 041 Kč </a:t>
                      </a:r>
                      <a:endParaRPr lang="cs-CZ" sz="1100" b="1" i="0" u="none" strike="noStrike" dirty="0">
                        <a:solidFill>
                          <a:schemeClr val="tx1"/>
                        </a:solidFill>
                        <a:effectLst/>
                        <a:latin typeface="Calibri"/>
                      </a:endParaRPr>
                    </a:p>
                  </a:txBody>
                  <a:tcPr marL="9525" marR="9525" marT="9525" marB="0" anchor="ctr"/>
                </a:tc>
                <a:tc>
                  <a:txBody>
                    <a:bodyPr/>
                    <a:lstStyle/>
                    <a:p>
                      <a:pPr algn="ctr" fontAlgn="ctr"/>
                      <a:r>
                        <a:rPr lang="cs-CZ" sz="1100" b="1" u="none" strike="noStrike" dirty="0">
                          <a:solidFill>
                            <a:schemeClr val="tx1"/>
                          </a:solidFill>
                          <a:effectLst/>
                        </a:rPr>
                        <a:t>        2 626 388 853 Kč </a:t>
                      </a:r>
                      <a:endParaRPr lang="cs-CZ" sz="1100" b="1" i="0" u="none" strike="noStrike" dirty="0">
                        <a:solidFill>
                          <a:schemeClr val="tx1"/>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ctr" fontAlgn="ctr"/>
                      <a:r>
                        <a:rPr lang="cs-CZ" sz="1100" u="none" strike="noStrike" dirty="0">
                          <a:effectLst/>
                        </a:rPr>
                        <a:t>2016</a:t>
                      </a:r>
                      <a:endParaRPr lang="cs-CZ" sz="11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u="none" strike="noStrike">
                          <a:solidFill>
                            <a:schemeClr val="tx1"/>
                          </a:solidFill>
                          <a:effectLst/>
                        </a:rPr>
                        <a:t>        9 185 000 000 Kč </a:t>
                      </a:r>
                      <a:endParaRPr lang="cs-CZ" sz="1100" b="0" i="0" u="none" strike="noStrike">
                        <a:solidFill>
                          <a:schemeClr val="tx1"/>
                        </a:solidFill>
                        <a:effectLst/>
                        <a:latin typeface="Calibri"/>
                      </a:endParaRPr>
                    </a:p>
                  </a:txBody>
                  <a:tcPr marL="9525" marR="9525" marT="9525" marB="0" anchor="ctr"/>
                </a:tc>
                <a:tc>
                  <a:txBody>
                    <a:bodyPr/>
                    <a:lstStyle/>
                    <a:p>
                      <a:pPr algn="ctr" fontAlgn="ctr"/>
                      <a:r>
                        <a:rPr lang="cs-CZ" sz="1100" b="1" u="none" strike="noStrike" dirty="0">
                          <a:solidFill>
                            <a:schemeClr val="tx1"/>
                          </a:solidFill>
                          <a:effectLst/>
                        </a:rPr>
                        <a:t>        3 065 629 328 Kč </a:t>
                      </a:r>
                      <a:endParaRPr lang="cs-CZ" sz="1100" b="1" i="0" u="none" strike="noStrike" dirty="0">
                        <a:solidFill>
                          <a:schemeClr val="tx1"/>
                        </a:solidFill>
                        <a:effectLst/>
                        <a:latin typeface="Calibri"/>
                      </a:endParaRPr>
                    </a:p>
                  </a:txBody>
                  <a:tcPr marL="9525" marR="9525" marT="9525" marB="0" anchor="ctr"/>
                </a:tc>
                <a:tc>
                  <a:txBody>
                    <a:bodyPr/>
                    <a:lstStyle/>
                    <a:p>
                      <a:pPr algn="ctr" fontAlgn="ctr"/>
                      <a:r>
                        <a:rPr lang="cs-CZ" sz="1100" b="1" u="none" strike="noStrike" dirty="0">
                          <a:solidFill>
                            <a:schemeClr val="tx1"/>
                          </a:solidFill>
                          <a:effectLst/>
                        </a:rPr>
                        <a:t>        2 695 504 401 Kč </a:t>
                      </a:r>
                      <a:endParaRPr lang="cs-CZ" sz="1100" b="1" i="0" u="none" strike="noStrike" dirty="0">
                        <a:solidFill>
                          <a:schemeClr val="tx1"/>
                        </a:solidFill>
                        <a:effectLst/>
                        <a:latin typeface="Calibri"/>
                      </a:endParaRPr>
                    </a:p>
                  </a:txBody>
                  <a:tcPr marL="9525" marR="9525" marT="9525" marB="0" anchor="ctr"/>
                </a:tc>
                <a:extLst>
                  <a:ext uri="{0D108BD9-81ED-4DB2-BD59-A6C34878D82A}">
                    <a16:rowId xmlns:a16="http://schemas.microsoft.com/office/drawing/2014/main" val="10004"/>
                  </a:ext>
                </a:extLst>
              </a:tr>
              <a:tr h="190500">
                <a:tc>
                  <a:txBody>
                    <a:bodyPr/>
                    <a:lstStyle/>
                    <a:p>
                      <a:pPr algn="ctr" fontAlgn="ctr"/>
                      <a:r>
                        <a:rPr lang="cs-CZ" sz="1100" u="none" strike="noStrike" dirty="0">
                          <a:effectLst/>
                        </a:rPr>
                        <a:t>2017</a:t>
                      </a:r>
                      <a:endParaRPr lang="cs-CZ" sz="11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u="none" strike="noStrike" dirty="0">
                          <a:solidFill>
                            <a:schemeClr val="tx1"/>
                          </a:solidFill>
                          <a:effectLst/>
                        </a:rPr>
                        <a:t>      11 248 986 004 Kč </a:t>
                      </a:r>
                      <a:endParaRPr lang="cs-CZ" sz="1100" b="0" i="0" u="none" strike="noStrike" dirty="0">
                        <a:solidFill>
                          <a:schemeClr val="tx1"/>
                        </a:solidFill>
                        <a:effectLst/>
                        <a:latin typeface="Calibri"/>
                      </a:endParaRPr>
                    </a:p>
                  </a:txBody>
                  <a:tcPr marL="9525" marR="9525" marT="9525" marB="0" anchor="ctr"/>
                </a:tc>
                <a:tc>
                  <a:txBody>
                    <a:bodyPr/>
                    <a:lstStyle/>
                    <a:p>
                      <a:pPr algn="ctr" fontAlgn="ctr"/>
                      <a:r>
                        <a:rPr lang="cs-CZ" sz="1100" u="none" strike="noStrike">
                          <a:solidFill>
                            <a:schemeClr val="tx1"/>
                          </a:solidFill>
                          <a:effectLst/>
                        </a:rPr>
                        <a:t>        3 917 537 782 Kč </a:t>
                      </a:r>
                      <a:endParaRPr lang="cs-CZ" sz="1100" b="0" i="0" u="none" strike="noStrike">
                        <a:solidFill>
                          <a:schemeClr val="tx1"/>
                        </a:solidFill>
                        <a:effectLst/>
                        <a:latin typeface="Calibri"/>
                      </a:endParaRPr>
                    </a:p>
                  </a:txBody>
                  <a:tcPr marL="9525" marR="9525" marT="9525" marB="0" anchor="ctr"/>
                </a:tc>
                <a:tc>
                  <a:txBody>
                    <a:bodyPr/>
                    <a:lstStyle/>
                    <a:p>
                      <a:pPr algn="ctr" fontAlgn="ctr"/>
                      <a:r>
                        <a:rPr lang="cs-CZ" sz="1100" u="none" strike="noStrike" dirty="0">
                          <a:solidFill>
                            <a:schemeClr val="tx1"/>
                          </a:solidFill>
                          <a:effectLst/>
                        </a:rPr>
                        <a:t>        2 867 111 153 Kč </a:t>
                      </a:r>
                      <a:endParaRPr lang="cs-CZ" sz="1100" b="0" i="0" u="none" strike="noStrike" dirty="0">
                        <a:solidFill>
                          <a:schemeClr val="tx1"/>
                        </a:solidFill>
                        <a:effectLst/>
                        <a:latin typeface="Calibri"/>
                      </a:endParaRPr>
                    </a:p>
                  </a:txBody>
                  <a:tcPr marL="9525" marR="9525" marT="9525" marB="0" anchor="ctr"/>
                </a:tc>
                <a:extLst>
                  <a:ext uri="{0D108BD9-81ED-4DB2-BD59-A6C34878D82A}">
                    <a16:rowId xmlns:a16="http://schemas.microsoft.com/office/drawing/2014/main" val="10005"/>
                  </a:ext>
                </a:extLst>
              </a:tr>
              <a:tr h="0">
                <a:tc>
                  <a:txBody>
                    <a:bodyPr/>
                    <a:lstStyle/>
                    <a:p>
                      <a:pPr algn="ctr" fontAlgn="ctr"/>
                      <a:r>
                        <a:rPr lang="cs-CZ" sz="1100" u="none" strike="noStrike" dirty="0">
                          <a:effectLst/>
                        </a:rPr>
                        <a:t>Nárůst mezi roky 2013-2017 v %</a:t>
                      </a:r>
                      <a:endParaRPr lang="cs-CZ" sz="11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ctr" fontAlgn="ctr"/>
                      <a:r>
                        <a:rPr lang="cs-CZ" sz="1100" u="none" strike="noStrike" dirty="0">
                          <a:effectLst/>
                        </a:rPr>
                        <a:t>171,58%</a:t>
                      </a:r>
                      <a:endParaRPr lang="cs-CZ" sz="1100" b="0" i="0" u="none" strike="noStrike" dirty="0">
                        <a:solidFill>
                          <a:srgbClr val="000000"/>
                        </a:solidFill>
                        <a:effectLst/>
                        <a:latin typeface="Calibri"/>
                      </a:endParaRPr>
                    </a:p>
                  </a:txBody>
                  <a:tcPr marL="9525" marR="9525" marT="9525" marB="0" anchor="ctr"/>
                </a:tc>
                <a:tc>
                  <a:txBody>
                    <a:bodyPr/>
                    <a:lstStyle/>
                    <a:p>
                      <a:pPr algn="ctr" fontAlgn="ctr"/>
                      <a:r>
                        <a:rPr lang="cs-CZ" sz="1100" u="none" strike="noStrike" dirty="0">
                          <a:effectLst/>
                        </a:rPr>
                        <a:t>187,69%</a:t>
                      </a:r>
                      <a:endParaRPr lang="cs-CZ" sz="1100" b="0" i="0" u="none" strike="noStrike" dirty="0">
                        <a:solidFill>
                          <a:srgbClr val="000000"/>
                        </a:solidFill>
                        <a:effectLst/>
                        <a:latin typeface="Calibri"/>
                      </a:endParaRPr>
                    </a:p>
                  </a:txBody>
                  <a:tcPr marL="9525" marR="9525" marT="9525" marB="0" anchor="ctr"/>
                </a:tc>
                <a:tc>
                  <a:txBody>
                    <a:bodyPr/>
                    <a:lstStyle/>
                    <a:p>
                      <a:pPr algn="ctr" fontAlgn="ctr"/>
                      <a:r>
                        <a:rPr lang="cs-CZ" sz="1100" u="none" strike="noStrike" dirty="0">
                          <a:effectLst/>
                        </a:rPr>
                        <a:t>114,13%</a:t>
                      </a:r>
                      <a:endParaRPr lang="cs-CZ" sz="11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bl>
          </a:graphicData>
        </a:graphic>
      </p:graphicFrame>
      <p:graphicFrame>
        <p:nvGraphicFramePr>
          <p:cNvPr id="10" name="Graf 9"/>
          <p:cNvGraphicFramePr>
            <a:graphicFrameLocks/>
          </p:cNvGraphicFramePr>
          <p:nvPr>
            <p:extLst/>
          </p:nvPr>
        </p:nvGraphicFramePr>
        <p:xfrm>
          <a:off x="611560" y="2780928"/>
          <a:ext cx="8280920" cy="397590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83116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Autofit/>
          </a:bodyPr>
          <a:lstStyle/>
          <a:p>
            <a:r>
              <a:rPr lang="cs-CZ" sz="2000" b="1" cap="small" dirty="0">
                <a:solidFill>
                  <a:srgbClr val="002060"/>
                </a:solidFill>
                <a:latin typeface="Century Gothic" pitchFamily="34" charset="0"/>
                <a:ea typeface="+mn-ea"/>
                <a:cs typeface="+mn-cs"/>
              </a:rPr>
              <a:t>Investiční program 013 310 – Rozvoj a podpora materiálně technické základny sociálních služeb</a:t>
            </a:r>
          </a:p>
        </p:txBody>
      </p:sp>
      <p:sp>
        <p:nvSpPr>
          <p:cNvPr id="4" name="Obdélník 3"/>
          <p:cNvSpPr/>
          <p:nvPr/>
        </p:nvSpPr>
        <p:spPr>
          <a:xfrm>
            <a:off x="0" y="0"/>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6" name="Picture 2" descr="C:\Users\mathr_000\Dropbox\Idealiste S\Grafika\mpsv.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04448" y="6043121"/>
            <a:ext cx="373528" cy="384329"/>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p:cNvSpPr/>
          <p:nvPr/>
        </p:nvSpPr>
        <p:spPr>
          <a:xfrm>
            <a:off x="0" y="6756834"/>
            <a:ext cx="9144000" cy="10116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9" name="Graf 8"/>
          <p:cNvGraphicFramePr>
            <a:graphicFrameLocks/>
          </p:cNvGraphicFramePr>
          <p:nvPr>
            <p:extLst/>
          </p:nvPr>
        </p:nvGraphicFramePr>
        <p:xfrm>
          <a:off x="1043608" y="1412776"/>
          <a:ext cx="6840760" cy="4536504"/>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ovéPole 10"/>
          <p:cNvSpPr txBox="1"/>
          <p:nvPr/>
        </p:nvSpPr>
        <p:spPr>
          <a:xfrm>
            <a:off x="395536" y="5927508"/>
            <a:ext cx="8064896" cy="307777"/>
          </a:xfrm>
          <a:prstGeom prst="rect">
            <a:avLst/>
          </a:prstGeom>
          <a:noFill/>
        </p:spPr>
        <p:txBody>
          <a:bodyPr wrap="square" rtlCol="0">
            <a:spAutoFit/>
          </a:bodyPr>
          <a:lstStyle/>
          <a:p>
            <a:r>
              <a:rPr lang="cs-CZ" sz="1400" dirty="0"/>
              <a:t>*pro rok 2019 jedná se pouze o návrh zákona o státním rozpočtu, který je schválen Vládou ČR</a:t>
            </a:r>
          </a:p>
        </p:txBody>
      </p:sp>
    </p:spTree>
    <p:extLst>
      <p:ext uri="{BB962C8B-B14F-4D97-AF65-F5344CB8AC3E}">
        <p14:creationId xmlns:p14="http://schemas.microsoft.com/office/powerpoint/2010/main" val="1142180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br>
              <a:rPr lang="cs-CZ" b="1" cap="small" dirty="0">
                <a:solidFill>
                  <a:srgbClr val="002060"/>
                </a:solidFill>
                <a:latin typeface="Century Gothic" pitchFamily="34" charset="0"/>
              </a:rPr>
            </a:br>
            <a:r>
              <a:rPr lang="cs-CZ" b="1" cap="small" dirty="0">
                <a:solidFill>
                  <a:srgbClr val="002060"/>
                </a:solidFill>
                <a:latin typeface="Century Gothic" pitchFamily="34" charset="0"/>
              </a:rPr>
              <a:t>Limity současného systému</a:t>
            </a:r>
            <a:endParaRPr lang="cs-CZ" dirty="0"/>
          </a:p>
        </p:txBody>
      </p:sp>
      <p:sp>
        <p:nvSpPr>
          <p:cNvPr id="3" name="Zástupný symbol pro obsah 2"/>
          <p:cNvSpPr>
            <a:spLocks noGrp="1"/>
          </p:cNvSpPr>
          <p:nvPr>
            <p:ph idx="1"/>
          </p:nvPr>
        </p:nvSpPr>
        <p:spPr/>
        <p:txBody>
          <a:bodyPr>
            <a:normAutofit fontScale="25000" lnSpcReduction="20000"/>
          </a:bodyPr>
          <a:lstStyle/>
          <a:p>
            <a:pPr>
              <a:spcBef>
                <a:spcPct val="50000"/>
              </a:spcBef>
              <a:buFontTx/>
              <a:buChar char="-"/>
            </a:pPr>
            <a:r>
              <a:rPr lang="cs-CZ" sz="5600" b="1" dirty="0"/>
              <a:t>rostoucí objem prostředků na dotace</a:t>
            </a:r>
          </a:p>
          <a:p>
            <a:pPr>
              <a:spcBef>
                <a:spcPct val="50000"/>
              </a:spcBef>
              <a:buFontTx/>
              <a:buChar char="-"/>
            </a:pPr>
            <a:r>
              <a:rPr lang="cs-CZ" sz="5600" dirty="0"/>
              <a:t>obtížná kontrola efektivního využití</a:t>
            </a:r>
          </a:p>
          <a:p>
            <a:pPr>
              <a:spcBef>
                <a:spcPct val="50000"/>
              </a:spcBef>
              <a:buFontTx/>
              <a:buChar char="-"/>
            </a:pPr>
            <a:r>
              <a:rPr lang="cs-CZ" sz="5600" dirty="0"/>
              <a:t>výrazná administrativní náročnost dotací, zejména u služeb, které žádají u více krajů</a:t>
            </a:r>
          </a:p>
          <a:p>
            <a:pPr>
              <a:spcBef>
                <a:spcPct val="50000"/>
              </a:spcBef>
              <a:buFontTx/>
              <a:buChar char="-"/>
            </a:pPr>
            <a:r>
              <a:rPr lang="cs-CZ" sz="5600" dirty="0"/>
              <a:t>dotace, které jsou významnou složkou rozpočtu zařízení, mají </a:t>
            </a:r>
            <a:r>
              <a:rPr lang="cs-CZ" sz="5600" b="1" dirty="0"/>
              <a:t>nenárokový charakter </a:t>
            </a:r>
            <a:r>
              <a:rPr lang="cs-CZ" sz="5600" dirty="0"/>
              <a:t>(a jsou na 1 rok)</a:t>
            </a:r>
          </a:p>
          <a:p>
            <a:pPr>
              <a:spcBef>
                <a:spcPct val="50000"/>
              </a:spcBef>
              <a:buFontTx/>
              <a:buChar char="-"/>
            </a:pPr>
            <a:r>
              <a:rPr lang="cs-CZ" sz="5600" b="1" dirty="0"/>
              <a:t>problémové financování služeb na sociálně zdravotním pomezí</a:t>
            </a:r>
          </a:p>
          <a:p>
            <a:pPr>
              <a:spcBef>
                <a:spcPct val="50000"/>
              </a:spcBef>
              <a:buFontTx/>
              <a:buChar char="-"/>
            </a:pPr>
            <a:r>
              <a:rPr lang="cs-CZ" sz="5600" b="1" dirty="0"/>
              <a:t>nízká atraktivita oboru způsobená nedostatečným mzdovým ohodnocením</a:t>
            </a:r>
          </a:p>
          <a:p>
            <a:pPr>
              <a:spcBef>
                <a:spcPct val="50000"/>
              </a:spcBef>
              <a:buFontTx/>
              <a:buChar char="-"/>
            </a:pPr>
            <a:r>
              <a:rPr lang="cs-CZ" sz="5600" b="1" dirty="0"/>
              <a:t>institut směrného čísla</a:t>
            </a:r>
          </a:p>
          <a:p>
            <a:pPr marL="0" indent="0">
              <a:spcBef>
                <a:spcPct val="50000"/>
              </a:spcBef>
              <a:buNone/>
            </a:pPr>
            <a:endParaRPr lang="cs-CZ" sz="5600" b="1" dirty="0"/>
          </a:p>
          <a:p>
            <a:pPr marL="0" indent="0">
              <a:spcBef>
                <a:spcPct val="50000"/>
              </a:spcBef>
              <a:buNone/>
            </a:pPr>
            <a:endParaRPr lang="cs-CZ" sz="5600" b="1" dirty="0"/>
          </a:p>
          <a:p>
            <a:pPr marL="0" indent="0">
              <a:spcBef>
                <a:spcPct val="50000"/>
              </a:spcBef>
              <a:buNone/>
            </a:pPr>
            <a:endParaRPr lang="cs-CZ" sz="5600" b="1" dirty="0"/>
          </a:p>
          <a:p>
            <a:pPr marL="0" indent="0" algn="ctr">
              <a:lnSpc>
                <a:spcPts val="2500"/>
              </a:lnSpc>
              <a:spcBef>
                <a:spcPct val="50000"/>
              </a:spcBef>
              <a:buNone/>
            </a:pPr>
            <a:r>
              <a:rPr lang="cs-CZ" sz="5600" dirty="0"/>
              <a:t> </a:t>
            </a:r>
            <a:r>
              <a:rPr lang="cs-CZ" sz="5600" b="1" u="sng" dirty="0"/>
              <a:t>úvahy o změně systému financování sociálních služeb</a:t>
            </a:r>
          </a:p>
          <a:p>
            <a:pPr>
              <a:lnSpc>
                <a:spcPts val="2500"/>
              </a:lnSpc>
              <a:spcBef>
                <a:spcPct val="50000"/>
              </a:spcBef>
              <a:buFontTx/>
              <a:buChar char="-"/>
            </a:pPr>
            <a:r>
              <a:rPr lang="cs-CZ" sz="5600" dirty="0"/>
              <a:t>nový systém musí být dobře připraven a systémově integrován</a:t>
            </a:r>
          </a:p>
          <a:p>
            <a:pPr>
              <a:lnSpc>
                <a:spcPts val="2500"/>
              </a:lnSpc>
              <a:spcBef>
                <a:spcPct val="50000"/>
              </a:spcBef>
              <a:buFontTx/>
              <a:buChar char="-"/>
            </a:pPr>
            <a:r>
              <a:rPr lang="cs-CZ" sz="5600" dirty="0"/>
              <a:t>umožnit </a:t>
            </a:r>
            <a:r>
              <a:rPr lang="cs-CZ" sz="5600" b="1" dirty="0"/>
              <a:t>jistotu financování </a:t>
            </a:r>
            <a:r>
              <a:rPr lang="cs-CZ" sz="5600" dirty="0"/>
              <a:t>sociální péče, </a:t>
            </a:r>
            <a:r>
              <a:rPr lang="cs-CZ" sz="5600" b="1" dirty="0"/>
              <a:t>podporovat individualizaci </a:t>
            </a:r>
            <a:r>
              <a:rPr lang="cs-CZ" sz="5600" dirty="0"/>
              <a:t>služeb sociální péče, a reflektovat skutečné náklady včetně </a:t>
            </a:r>
            <a:r>
              <a:rPr lang="cs-CZ" sz="5600" b="1" dirty="0"/>
              <a:t>nákladů neformálních pečujících</a:t>
            </a:r>
          </a:p>
          <a:p>
            <a:endParaRPr lang="cs-CZ" dirty="0"/>
          </a:p>
        </p:txBody>
      </p:sp>
      <p:sp>
        <p:nvSpPr>
          <p:cNvPr id="4" name="Šipka dolů 3"/>
          <p:cNvSpPr/>
          <p:nvPr/>
        </p:nvSpPr>
        <p:spPr>
          <a:xfrm>
            <a:off x="4427984" y="3717032"/>
            <a:ext cx="288032" cy="504056"/>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10909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cap="small" dirty="0">
                <a:solidFill>
                  <a:srgbClr val="002060"/>
                </a:solidFill>
                <a:latin typeface="Century Gothic" pitchFamily="34" charset="0"/>
                <a:ea typeface="+mn-ea"/>
                <a:cs typeface="+mn-cs"/>
              </a:rPr>
              <a:t>Financování soc. služeb – rok 2019</a:t>
            </a:r>
          </a:p>
        </p:txBody>
      </p:sp>
      <p:sp>
        <p:nvSpPr>
          <p:cNvPr id="5" name="Zástupný symbol pro obsah 2"/>
          <p:cNvSpPr txBox="1">
            <a:spLocks/>
          </p:cNvSpPr>
          <p:nvPr/>
        </p:nvSpPr>
        <p:spPr>
          <a:xfrm>
            <a:off x="539552" y="1340768"/>
            <a:ext cx="8147248" cy="4785395"/>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ts val="2500"/>
              </a:lnSpc>
              <a:spcBef>
                <a:spcPct val="50000"/>
              </a:spcBef>
            </a:pPr>
            <a:endParaRPr lang="cs-CZ" b="1" dirty="0"/>
          </a:p>
          <a:p>
            <a:pPr>
              <a:lnSpc>
                <a:spcPts val="2500"/>
              </a:lnSpc>
              <a:spcBef>
                <a:spcPct val="50000"/>
              </a:spcBef>
            </a:pPr>
            <a:endParaRPr lang="cs-CZ" b="1" dirty="0"/>
          </a:p>
        </p:txBody>
      </p:sp>
      <p:graphicFrame>
        <p:nvGraphicFramePr>
          <p:cNvPr id="6" name="Graf 5"/>
          <p:cNvGraphicFramePr>
            <a:graphicFrameLocks/>
          </p:cNvGraphicFramePr>
          <p:nvPr>
            <p:extLst/>
          </p:nvPr>
        </p:nvGraphicFramePr>
        <p:xfrm>
          <a:off x="107504" y="1556792"/>
          <a:ext cx="8928992" cy="5112568"/>
        </p:xfrm>
        <a:graphic>
          <a:graphicData uri="http://schemas.openxmlformats.org/drawingml/2006/chart">
            <c:chart xmlns:c="http://schemas.openxmlformats.org/drawingml/2006/chart" xmlns:r="http://schemas.openxmlformats.org/officeDocument/2006/relationships" r:id="rId3"/>
          </a:graphicData>
        </a:graphic>
      </p:graphicFrame>
      <p:sp>
        <p:nvSpPr>
          <p:cNvPr id="7" name="Ovál 6"/>
          <p:cNvSpPr/>
          <p:nvPr/>
        </p:nvSpPr>
        <p:spPr>
          <a:xfrm>
            <a:off x="8130836" y="4077072"/>
            <a:ext cx="756000" cy="288000"/>
          </a:xfrm>
          <a:prstGeom prst="ellipse">
            <a:avLst/>
          </a:prstGeom>
          <a:solidFill>
            <a:schemeClr val="lt1">
              <a:alpha val="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cs-CZ"/>
          </a:p>
        </p:txBody>
      </p:sp>
    </p:spTree>
    <p:extLst>
      <p:ext uri="{BB962C8B-B14F-4D97-AF65-F5344CB8AC3E}">
        <p14:creationId xmlns:p14="http://schemas.microsoft.com/office/powerpoint/2010/main" val="170441724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3589</TotalTime>
  <Words>1663</Words>
  <Application>Microsoft Office PowerPoint</Application>
  <PresentationFormat>Předvádění na obrazovce (4:3)</PresentationFormat>
  <Paragraphs>361</Paragraphs>
  <Slides>31</Slides>
  <Notes>18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Century Gothic</vt:lpstr>
      <vt:lpstr>Wingdings</vt:lpstr>
      <vt:lpstr>Motiv systému Office</vt:lpstr>
      <vt:lpstr>Prezentace aplikace PowerPoint</vt:lpstr>
      <vt:lpstr>Rozvoj sociálních služeb - aktuálně</vt:lpstr>
      <vt:lpstr>Financování sociálních služeb</vt:lpstr>
      <vt:lpstr>Financování služeb: Výnosy a jejich podíly</vt:lpstr>
      <vt:lpstr>Prezentace aplikace PowerPoint</vt:lpstr>
      <vt:lpstr>Financování služeb: Nárůst hlavních veřejných zdrojů na financování sociálních služeb v letech 2013-2017</vt:lpstr>
      <vt:lpstr>Investiční program 013 310 – Rozvoj a podpora materiálně technické základny sociálních služeb</vt:lpstr>
      <vt:lpstr> Limity současného systému</vt:lpstr>
      <vt:lpstr>Financování soc. služeb – rok 2019</vt:lpstr>
      <vt:lpstr>Prezentace aplikace PowerPoint</vt:lpstr>
      <vt:lpstr>Novela zákona o sociálních službách</vt:lpstr>
      <vt:lpstr>Novela zákona o sociálních službách – časový harmonogram</vt:lpstr>
      <vt:lpstr>Novela zákona o sociálních službách – proces tvorby a schvalování</vt:lpstr>
      <vt:lpstr>Hlavní témata novely</vt:lpstr>
      <vt:lpstr>Hlavní témata novely: Registrace a kvalita</vt:lpstr>
      <vt:lpstr>Hlavní témata novely: financování</vt:lpstr>
      <vt:lpstr>Hlavní témata novely: druhologie</vt:lpstr>
      <vt:lpstr>Prezentace aplikace PowerPoint</vt:lpstr>
      <vt:lpstr>Pečovatelská služba</vt:lpstr>
      <vt:lpstr>Pečovatelská služba</vt:lpstr>
      <vt:lpstr> Pečovatelská služba a její kapacita v ČR  s rozdělením dle krajů </vt:lpstr>
      <vt:lpstr>Financování soc. služeb – pečovatelská služba</vt:lpstr>
      <vt:lpstr>Pečovatelská služba – podpora a rozvoj terénních sociálních služeb</vt:lpstr>
      <vt:lpstr>Pečovatelská služba – podpora a rozvoj terénních sociálních služeb</vt:lpstr>
      <vt:lpstr>Naplňování principů § 38 a § 2 zákona č. 108/2006 Sb.</vt:lpstr>
      <vt:lpstr>Naplňování principů § 38 a § 2 zákona č. 108/2006 Sb.</vt:lpstr>
      <vt:lpstr>Naplňování principů § 38 a § 2 zákona č. 108/2006 Sb.</vt:lpstr>
      <vt:lpstr>Pečovatelská služba v procesu transformace</vt:lpstr>
      <vt:lpstr>Pečovatelská služba v procesu transformace</vt:lpstr>
      <vt:lpstr>Pečovatelská služba v procesu transformace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Mgr. Martin Kahánek</dc:creator>
  <cp:lastModifiedBy>Renata</cp:lastModifiedBy>
  <cp:revision>265</cp:revision>
  <cp:lastPrinted>2017-09-08T06:13:54Z</cp:lastPrinted>
  <dcterms:created xsi:type="dcterms:W3CDTF">2015-09-07T11:08:54Z</dcterms:created>
  <dcterms:modified xsi:type="dcterms:W3CDTF">2018-11-28T11:57:45Z</dcterms:modified>
</cp:coreProperties>
</file>