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5"/>
  </p:notesMasterIdLst>
  <p:handoutMasterIdLst>
    <p:handoutMasterId r:id="rId36"/>
  </p:handoutMasterIdLst>
  <p:sldIdLst>
    <p:sldId id="256" r:id="rId2"/>
    <p:sldId id="467" r:id="rId3"/>
    <p:sldId id="510" r:id="rId4"/>
    <p:sldId id="475" r:id="rId5"/>
    <p:sldId id="543" r:id="rId6"/>
    <p:sldId id="479" r:id="rId7"/>
    <p:sldId id="468" r:id="rId8"/>
    <p:sldId id="477" r:id="rId9"/>
    <p:sldId id="478" r:id="rId10"/>
    <p:sldId id="542" r:id="rId11"/>
    <p:sldId id="539" r:id="rId12"/>
    <p:sldId id="540" r:id="rId13"/>
    <p:sldId id="541" r:id="rId14"/>
    <p:sldId id="524" r:id="rId15"/>
    <p:sldId id="481" r:id="rId16"/>
    <p:sldId id="482" r:id="rId17"/>
    <p:sldId id="545" r:id="rId18"/>
    <p:sldId id="483" r:id="rId19"/>
    <p:sldId id="484" r:id="rId20"/>
    <p:sldId id="546" r:id="rId21"/>
    <p:sldId id="486" r:id="rId22"/>
    <p:sldId id="488" r:id="rId23"/>
    <p:sldId id="530" r:id="rId24"/>
    <p:sldId id="537" r:id="rId25"/>
    <p:sldId id="544" r:id="rId26"/>
    <p:sldId id="496" r:id="rId27"/>
    <p:sldId id="497" r:id="rId28"/>
    <p:sldId id="514" r:id="rId29"/>
    <p:sldId id="547" r:id="rId30"/>
    <p:sldId id="548" r:id="rId31"/>
    <p:sldId id="549" r:id="rId32"/>
    <p:sldId id="550" r:id="rId33"/>
    <p:sldId id="407" r:id="rId34"/>
  </p:sldIdLst>
  <p:sldSz cx="9144000" cy="6858000" type="screen4x3"/>
  <p:notesSz cx="6669088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4"/>
    <a:srgbClr val="0E6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4" autoAdjust="0"/>
    <p:restoredTop sz="94667" autoAdjust="0"/>
  </p:normalViewPr>
  <p:slideViewPr>
    <p:cSldViewPr>
      <p:cViewPr varScale="1">
        <p:scale>
          <a:sx n="76" d="100"/>
          <a:sy n="76" d="100"/>
        </p:scale>
        <p:origin x="5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4020" y="-90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4186"/>
          </a:xfrm>
          <a:prstGeom prst="rect">
            <a:avLst/>
          </a:prstGeom>
        </p:spPr>
        <p:txBody>
          <a:bodyPr vert="horz" wrap="square" lIns="90409" tIns="45205" rIns="90409" bIns="4520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4186"/>
          </a:xfrm>
          <a:prstGeom prst="rect">
            <a:avLst/>
          </a:prstGeom>
        </p:spPr>
        <p:txBody>
          <a:bodyPr vert="horz" wrap="square" lIns="90409" tIns="45205" rIns="90409" bIns="4520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fld id="{AAD18F1D-2B9F-421D-8021-A8825F6EBCCC}" type="datetimeFigureOut">
              <a:rPr lang="cs-CZ"/>
              <a:pPr/>
              <a:t>28.11.2018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890665" cy="494185"/>
          </a:xfrm>
          <a:prstGeom prst="rect">
            <a:avLst/>
          </a:prstGeom>
        </p:spPr>
        <p:txBody>
          <a:bodyPr vert="horz" wrap="square" lIns="90409" tIns="45205" rIns="90409" bIns="4520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376899"/>
            <a:ext cx="2890665" cy="494185"/>
          </a:xfrm>
          <a:prstGeom prst="rect">
            <a:avLst/>
          </a:prstGeom>
        </p:spPr>
        <p:txBody>
          <a:bodyPr vert="horz" wrap="square" lIns="90409" tIns="45205" rIns="90409" bIns="4520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fld id="{3D637A1E-736E-4761-A780-AA69D996C81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406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5" rIns="90409" bIns="452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5" rIns="90409" bIns="452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89239"/>
            <a:ext cx="5335893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5" rIns="90409" bIns="45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5" rIns="90409" bIns="452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376899"/>
            <a:ext cx="2890665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5" rIns="90409" bIns="452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D3274-1838-4001-BAC3-88F166BEA9F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91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00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62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81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1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2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12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47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128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879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7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0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ce@holec-advokati.cz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holec-advokati.cz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BC1C6-5D99-4FD2-9619-305A23895D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86375" y="6072188"/>
          <a:ext cx="3714750" cy="642937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5F2A-1AE1-4121-BD31-1EDEA0CDFE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86375" y="6072188"/>
          <a:ext cx="3714750" cy="642937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4BB69-A892-4E7B-840C-EC09935AD7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75"/>
            <a:ext cx="9001125" cy="10001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BCB30-CB39-4A07-B19D-D1CED45A54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>
            <a:lvl1pPr>
              <a:buSzPct val="80000"/>
              <a:buFontTx/>
              <a:buBlip>
                <a:blip r:embed="rId2"/>
              </a:buBlip>
              <a:defRPr>
                <a:latin typeface="Calibri" pitchFamily="34" charset="0"/>
              </a:defRPr>
            </a:lvl1pPr>
            <a:lvl2pPr>
              <a:buSzPct val="80000"/>
              <a:defRPr>
                <a:latin typeface="Calibri" pitchFamily="34" charset="0"/>
              </a:defRPr>
            </a:lvl2pPr>
            <a:lvl3pPr>
              <a:buSzPct val="80000"/>
              <a:defRPr>
                <a:latin typeface="Calibri" pitchFamily="34" charset="0"/>
              </a:defRPr>
            </a:lvl3pPr>
            <a:lvl4pPr>
              <a:buSzPct val="80000"/>
              <a:defRPr>
                <a:latin typeface="Calibri" pitchFamily="34" charset="0"/>
              </a:defRPr>
            </a:lvl4pPr>
            <a:lvl5pPr>
              <a:buSzPct val="80000"/>
              <a:defRPr>
                <a:latin typeface="Calibri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6570D-EE13-4D13-AFBA-66183C70B0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286375" y="6072188"/>
          <a:ext cx="3714750" cy="642938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4507E-FB48-4545-8951-CA63D334DD1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5138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6955F-4A54-4785-A15E-211584E7BF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286375" y="6072188"/>
          <a:ext cx="3714750" cy="642938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11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12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1707-1E90-4EAD-AA44-654173ED3D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286375" y="6072188"/>
          <a:ext cx="3714750" cy="642938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DAEB3-65A3-4D60-9649-56E90A62D3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FAFEA-1D64-4A87-AC8A-264951CD69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7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D9B88-E60A-455E-BBAE-B217FC8205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286375" y="6072188"/>
          <a:ext cx="3714750" cy="642938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HOLEC, ZUSKA &amp; Partneři</a:t>
                      </a:r>
                      <a:endParaRPr kumimoji="0" lang="cs-CZ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Václavské náměstí 2-4</a:t>
                      </a:r>
                      <a:b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GB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00 Praha 1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Phone: (+420)  296 325 235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Fax:   (+420)  296 325 240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E-mail: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recepce@holec-advokati.cz</a:t>
                      </a:r>
                      <a:b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fr-FR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Website: </a:t>
                      </a:r>
                      <a:r>
                        <a:rPr kumimoji="0" lang="fr-FR" sz="9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www.holec-advokati.cz</a:t>
                      </a: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9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10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endParaRPr lang="cs-CZ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5609-665E-4598-93AE-819C4A4910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2875"/>
            <a:ext cx="9001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0ED2D72-A130-41AC-A57D-5E5895175A99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029" name="Picture 1" descr="holec&amp;zuska_logo_originá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15138" y="5888038"/>
            <a:ext cx="23288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AutoShape 2"/>
          <p:cNvSpPr>
            <a:spLocks noChangeShapeType="1"/>
          </p:cNvSpPr>
          <p:nvPr userDrawn="1"/>
        </p:nvSpPr>
        <p:spPr bwMode="auto">
          <a:xfrm>
            <a:off x="0" y="121443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0" name="AutoShape 2"/>
          <p:cNvSpPr>
            <a:spLocks noChangeShapeType="1"/>
          </p:cNvSpPr>
          <p:nvPr userDrawn="1"/>
        </p:nvSpPr>
        <p:spPr bwMode="auto">
          <a:xfrm>
            <a:off x="0" y="1143000"/>
            <a:ext cx="8753475" cy="0"/>
          </a:xfrm>
          <a:prstGeom prst="straightConnector1">
            <a:avLst/>
          </a:prstGeom>
          <a:noFill/>
          <a:ln w="12700">
            <a:solidFill>
              <a:srgbClr val="005384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1" name="AutoShape 2"/>
          <p:cNvSpPr>
            <a:spLocks noChangeShapeType="1"/>
          </p:cNvSpPr>
          <p:nvPr userDrawn="1"/>
        </p:nvSpPr>
        <p:spPr bwMode="auto">
          <a:xfrm>
            <a:off x="390525" y="6000750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  <p:sp>
        <p:nvSpPr>
          <p:cNvPr id="22" name="AutoShape 2"/>
          <p:cNvSpPr>
            <a:spLocks noChangeShapeType="1"/>
          </p:cNvSpPr>
          <p:nvPr userDrawn="1"/>
        </p:nvSpPr>
        <p:spPr bwMode="auto">
          <a:xfrm>
            <a:off x="390525" y="6072188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6" r:id="rId3"/>
    <p:sldLayoutId id="2147484027" r:id="rId4"/>
    <p:sldLayoutId id="2147484028" r:id="rId5"/>
    <p:sldLayoutId id="2147484029" r:id="rId6"/>
    <p:sldLayoutId id="2147484024" r:id="rId7"/>
    <p:sldLayoutId id="2147484030" r:id="rId8"/>
    <p:sldLayoutId id="2147484031" r:id="rId9"/>
    <p:sldLayoutId id="2147484032" r:id="rId10"/>
    <p:sldLayoutId id="2147484033" r:id="rId11"/>
    <p:sldLayoutId id="214748402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cap="small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2.png@01D20DB1.6F07CB80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olec-advokati.cz/cs/gdpr" TargetMode="External"/><Relationship Id="rId2" Type="http://schemas.openxmlformats.org/officeDocument/2006/relationships/hyperlink" Target="mailto:recepce@holec-advokati.cz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cid:image002.png@01D20DB1.6F07CB80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2.png@01D20DB1.6F07CB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délník 12"/>
          <p:cNvSpPr>
            <a:spLocks noChangeArrowheads="1"/>
          </p:cNvSpPr>
          <p:nvPr/>
        </p:nvSpPr>
        <p:spPr bwMode="auto">
          <a:xfrm>
            <a:off x="7643813" y="857250"/>
            <a:ext cx="1071562" cy="500063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sp>
        <p:nvSpPr>
          <p:cNvPr id="10243" name="Obdélník 7"/>
          <p:cNvSpPr>
            <a:spLocks noChangeArrowheads="1"/>
          </p:cNvSpPr>
          <p:nvPr/>
        </p:nvSpPr>
        <p:spPr bwMode="auto">
          <a:xfrm>
            <a:off x="0" y="785813"/>
            <a:ext cx="642938" cy="571500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sp>
        <p:nvSpPr>
          <p:cNvPr id="15" name="Nadpis 14"/>
          <p:cNvSpPr>
            <a:spLocks noGrp="1"/>
          </p:cNvSpPr>
          <p:nvPr>
            <p:ph type="ctrTitle"/>
          </p:nvPr>
        </p:nvSpPr>
        <p:spPr>
          <a:xfrm>
            <a:off x="684213" y="2000240"/>
            <a:ext cx="7772400" cy="3578235"/>
          </a:xfrm>
        </p:spPr>
        <p:txBody>
          <a:bodyPr/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Pracovněprávní problematika </a:t>
            </a:r>
            <a:br>
              <a:rPr lang="cs-CZ" b="1" dirty="0"/>
            </a:br>
            <a:r>
              <a:rPr lang="cs-CZ" b="1" dirty="0"/>
              <a:t>v pečovatelských službách</a:t>
            </a:r>
            <a:br>
              <a:rPr lang="cs-CZ" dirty="0"/>
            </a:br>
            <a:br>
              <a:rPr lang="cs-CZ" dirty="0"/>
            </a:br>
            <a:br>
              <a:rPr lang="cs-CZ" b="1" cap="none" dirty="0"/>
            </a:br>
            <a:r>
              <a:rPr lang="cs-CZ" sz="2400" b="1" cap="none" dirty="0"/>
              <a:t>Praha, 20. 11. 2018</a:t>
            </a:r>
            <a:br>
              <a:rPr lang="cs-CZ" b="1" cap="none" dirty="0"/>
            </a:br>
            <a:br>
              <a:rPr lang="cs-CZ" b="1" cap="none" dirty="0"/>
            </a:br>
            <a:br>
              <a:rPr lang="cs-CZ" b="1" cap="none" dirty="0"/>
            </a:br>
            <a:endParaRPr lang="cs-CZ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0245" name="AutoShape 2"/>
          <p:cNvCxnSpPr>
            <a:cxnSpLocks noChangeShapeType="1"/>
          </p:cNvCxnSpPr>
          <p:nvPr/>
        </p:nvCxnSpPr>
        <p:spPr bwMode="auto">
          <a:xfrm>
            <a:off x="0" y="1785938"/>
            <a:ext cx="8753475" cy="0"/>
          </a:xfrm>
          <a:prstGeom prst="straightConnector1">
            <a:avLst/>
          </a:prstGeom>
          <a:noFill/>
          <a:ln w="12700">
            <a:solidFill>
              <a:srgbClr val="0E6B95"/>
            </a:solidFill>
            <a:round/>
            <a:headEnd/>
            <a:tailEnd/>
          </a:ln>
        </p:spPr>
      </p:cxnSp>
      <p:cxnSp>
        <p:nvCxnSpPr>
          <p:cNvPr id="10246" name="AutoShape 2"/>
          <p:cNvCxnSpPr>
            <a:cxnSpLocks noChangeShapeType="1"/>
          </p:cNvCxnSpPr>
          <p:nvPr/>
        </p:nvCxnSpPr>
        <p:spPr bwMode="auto">
          <a:xfrm>
            <a:off x="0" y="1714500"/>
            <a:ext cx="8753475" cy="0"/>
          </a:xfrm>
          <a:prstGeom prst="straightConnector1">
            <a:avLst/>
          </a:prstGeom>
          <a:noFill/>
          <a:ln w="12700">
            <a:solidFill>
              <a:srgbClr val="A5A5A5"/>
            </a:solidFill>
            <a:round/>
            <a:headEnd/>
            <a:tailEnd/>
          </a:ln>
        </p:spPr>
      </p:cxnSp>
      <p:sp>
        <p:nvSpPr>
          <p:cNvPr id="10247" name="Obdélník 8"/>
          <p:cNvSpPr>
            <a:spLocks noChangeArrowheads="1"/>
          </p:cNvSpPr>
          <p:nvPr/>
        </p:nvSpPr>
        <p:spPr bwMode="auto">
          <a:xfrm>
            <a:off x="0" y="357188"/>
            <a:ext cx="9144000" cy="1214437"/>
          </a:xfrm>
          <a:prstGeom prst="rect">
            <a:avLst/>
          </a:prstGeom>
          <a:solidFill>
            <a:schemeClr val="bg1"/>
          </a:solidFill>
          <a:ln w="19050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pic>
        <p:nvPicPr>
          <p:cNvPr id="10248" name="Obrázek 6" descr="holec&amp;zuska_logo_orig_ořízlé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285750"/>
            <a:ext cx="48117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obrázek 2" descr="cid:_4_0B5380500B536A74005BC338C125802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286644" y="214290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2" descr="cid:_4_0B5380500B536A74005BC338C125802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85720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97F01C2-6A6E-4E73-954C-F5CF4BBF4D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FAFEA-1D64-4A87-AC8A-264951CD69E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ED08465-F0F1-4957-A1A1-01DE63FEBF04}"/>
              </a:ext>
            </a:extLst>
          </p:cNvPr>
          <p:cNvSpPr txBox="1">
            <a:spLocks/>
          </p:cNvSpPr>
          <p:nvPr/>
        </p:nvSpPr>
        <p:spPr bwMode="auto">
          <a:xfrm>
            <a:off x="0" y="142875"/>
            <a:ext cx="9001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cap="small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  <a:endParaRPr lang="cs-CZ" sz="2000" b="1" kern="0" cap="none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9186307-4C72-4BC3-835E-82D609840B70}"/>
              </a:ext>
            </a:extLst>
          </p:cNvPr>
          <p:cNvSpPr txBox="1">
            <a:spLocks/>
          </p:cNvSpPr>
          <p:nvPr/>
        </p:nvSpPr>
        <p:spPr bwMode="auto">
          <a:xfrm>
            <a:off x="428625" y="1357313"/>
            <a:ext cx="82296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režim</a:t>
            </a:r>
          </a:p>
          <a:p>
            <a:pPr lvl="1"/>
            <a:r>
              <a:rPr lang="cs-CZ" sz="24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jednosměnný   </a:t>
            </a:r>
          </a:p>
          <a:p>
            <a:pPr lvl="1"/>
            <a:r>
              <a:rPr lang="cs-CZ" sz="24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dvousměnný</a:t>
            </a:r>
          </a:p>
          <a:p>
            <a:pPr lvl="1"/>
            <a:r>
              <a:rPr lang="cs-CZ" sz="24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třísměnný</a:t>
            </a:r>
          </a:p>
          <a:p>
            <a:pPr lvl="1"/>
            <a:r>
              <a:rPr lang="cs-CZ" sz="24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nepřetržitý</a:t>
            </a:r>
          </a:p>
        </p:txBody>
      </p:sp>
    </p:spTree>
    <p:extLst>
      <p:ext uri="{BB962C8B-B14F-4D97-AF65-F5344CB8AC3E}">
        <p14:creationId xmlns:p14="http://schemas.microsoft.com/office/powerpoint/2010/main" val="264327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Pružné rozvržení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základní pracovní doba a volitelná pracovní doba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mezi dva úseky volitelné pracovní doby je vložen úsek základní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při rovnoměrném i nerovnoměrném rozvržení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vyrovnací období, v jehož rámci musí být naplněna průměrná týdenní pracovní doba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určuje z-tel, max. 26/52 týdnů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obecně opatření výhodnější pro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</a:t>
            </a:r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tabLst>
                <a:tab pos="7445375" algn="l"/>
                <a:tab pos="7978775" algn="l"/>
              </a:tabLst>
            </a:pP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výhoda: úspora v případě některých překážek na straně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nců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či práce přesčas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11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72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85762" y="1268760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Konto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třetí způsob rozvržení PD (vedle ne/rovnoměrného)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jen vnitřní předpis / kolektivní smlouva</a:t>
            </a:r>
          </a:p>
          <a:p>
            <a:pPr lvl="1"/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nemůže využít z-tel uvedený v § 109 (3) ZP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vyrovnávací období (26/52 týdnů): dochází k oddělení pracovní doby od odměňování za práci vykonanou v pracovní době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přidělování práce v rozsahu odpovídající potřebě z-tele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v rozsahu menším, nebo naopak větším, než je stanovená týdenní pracovní doba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pozor: max. délka směny 12 hodin, úprava nepřetržitého odpočinku mezi směnami a v týdnu</a:t>
            </a:r>
          </a:p>
          <a:p>
            <a:pPr marL="982663" lvl="2" indent="0">
              <a:buNone/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12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5805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zároveň vyplácení stále mzdy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výhody: lepší přizpůsobení pracovní doby potřebě práce, úspora mzdových prostředků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nevýhody: nedostatečná 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. úprava, absence judikatury a zvýšená administrativa u evidence pracovní doby a mzdy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rovněž nezbytné vypracovat písemný rozvrh PD a seznámit s ním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– alespoň 1 týden předem</a:t>
            </a:r>
          </a:p>
          <a:p>
            <a:pPr marL="1258888" lvl="1" indent="-276225">
              <a:tabLst>
                <a:tab pos="1258888" algn="l"/>
              </a:tabLst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dohodou se z-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ncem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lze lhůtu zkrátit (1 kalend. den předem?)</a:t>
            </a:r>
          </a:p>
          <a:p>
            <a:pPr marL="457200" lvl="1" indent="0">
              <a:buNone/>
            </a:pPr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13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9230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6000" dirty="0">
                <a:latin typeface="Calibri" pitchFamily="34" charset="0"/>
                <a:ea typeface="Calibri" pitchFamily="34" charset="0"/>
                <a:cs typeface="Calibri" pitchFamily="34" charset="0"/>
              </a:rPr>
              <a:t>Specifické instituty úpravy pracovní doby 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14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852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přesčas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Noční práce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o víkendech a svátcích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pohotovost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Evidence pracovní doby</a:t>
            </a:r>
          </a:p>
          <a:p>
            <a:pPr marL="0" indent="0">
              <a:buNone/>
            </a:pPr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15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48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85762" y="1268760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přesčas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konaná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ncem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na příkaz z-tele nebo s jeho souhlasem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nad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stanovenou týdenní pracovní dobu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vyplývající z předem stanoveného rozvržení pracovní doby a konaná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mimo rámec rozvrhu 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pracovních směn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prací přesčas není, napracovává-li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nec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prací konanou nad stanovenou týdenní pracovní dobu pracovní volno, které mu z-tel poskytl na jeho žádost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lze konat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jen výjimečně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!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lze nařídit jen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 vážných provozních důvodů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i na dobu nepřetržitého odpočinku mezi směnami, příp. za splnění zákon. podmínek i na dny pracovního klidu</a:t>
            </a:r>
          </a:p>
          <a:p>
            <a:pPr lvl="1"/>
            <a:endParaRPr lang="cs-CZ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16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451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85762" y="1319021"/>
            <a:ext cx="8229600" cy="4500562"/>
          </a:xfrm>
        </p:spPr>
        <p:txBody>
          <a:bodyPr/>
          <a:lstStyle/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každému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nci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lze nařídit výkon práce přesčas až do celkového rozsahu 150 hodin ročně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nelze nařídit: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ncům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 kratší pracovní dobou,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ncům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pečujícím o dítě mladší než 1 rok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zákaz práce přesčas: těhotné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kyně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a mladiství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nci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větší rozsah pouze na základě dohody se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ncem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příplatek min. 25 % průměrného výdělku – místo příplatku lze dohodnout náhradní volno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dosažená mzda, příplatek ani náhradní volno nepřísluší při sjednání mzdy s přihlédnutím k případné práci přesčas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z-tel § 109 (3) ZP – zvláštní úprava 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17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6246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Noční práce</a:t>
            </a:r>
            <a:endParaRPr lang="cs-CZ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konaná v noční době (mezi 22. a 6. hodinou)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nec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pracující v noci – pravidelně noční práce min. 3 hodiny pracovní doby v rámci 24 hodin po sobě jdoucích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příplatek min. 10 % průměrného výdělku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z-tel v § 109 (3) ZP – 20 % průměrného hod. výdělku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mladiství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nci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– zákaz (výjimka); těhotná/kojící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nkyně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matka do konce 9. měsíce po porodu pracující v noci – povinnost vyhovět žádosti o zařazení na denní práci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18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174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o víkendech a svátcích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nepřetržitý odpočinek v týdnu: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standardně alespoň 35 hodin v týdnu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stejný den pro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1 z-tele a zahrnující neděli – je-li to možné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sociální služby – min. 24 hodin, ale za období 2 týdnů celkem alespoň 70 hodin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práce v sobotu a v neděli – příplatek min. 10 % průměr. výdělku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z-tel v § 109 (3) ZP – 25 % průměrného hod. výdělku</a:t>
            </a:r>
          </a:p>
          <a:p>
            <a:pPr lvl="1"/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dny pracovního klidu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– nepřetržitý odpočinek v týdnu a svátky – práci lze nařídit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jen výjimečně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cs-CZ" sz="2000" dirty="0">
              <a:solidFill>
                <a:srgbClr val="92D05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19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17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úvod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6000" dirty="0">
                <a:latin typeface="Calibri" pitchFamily="34" charset="0"/>
                <a:ea typeface="Calibri" pitchFamily="34" charset="0"/>
                <a:cs typeface="Calibri" pitchFamily="34" charset="0"/>
              </a:rPr>
              <a:t>Úvod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den nepřetržitého odpočinku v týdnu: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nutné práce, které nelze provést v pracovních dnech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kogentní taxativní výčet prací v § 91 (3) ZP – např. práce v nepřetržitém provozu za zaměstnance, který se nedostavil na směnu, nebo práce nutné se zřetelem na uspokojování životních, zdravotních, vzdělávacích, kulturních, tělovýchovných a sportovních potřeb obyvatelstva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svátek: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+ práce v nepřetržitém provozu a práce potřebné při střežení objektů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náhradní volno s náhradou mzdy – místo toho lze dohodnout příplatek alespoň ve výši 100 % průměrného výdělku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20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468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pohotovost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doba, v níž je zaměstnanec připraven k případnému výkonu práce podle pracovní smlouvy (nikoli jmenování), která musí být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 případě naléhavé potřeby 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vykonána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nad rámec jeho rozvrhu pracovních směn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podmínkou předpoklad výkonu neodkladné práce mimo rámec pracovní doby zaměstnance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pouze na základě dohody se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ncem</a:t>
            </a:r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odměna – nejméně 10 % průměrného výdělku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nepočítá se do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výkon práce v době pohotovosti – mzda/plat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21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174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– specifické instituty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Evidence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povinnost vést u jednotlivých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nců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s vyznačením začátku a konce: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odpracované – směny, práce přesčas, noční práce, doby v době pracovní pohotovosti; a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držené pracovní pohotovosti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 evidence docházky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na žádost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umožnit nahlédnout nebo pořizovat si výpisy a stejnopisy na náklady z-tele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22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2174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Smlouvy na dobu určitou - řetězení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85762" y="1143000"/>
            <a:ext cx="8229600" cy="4000511"/>
          </a:xfrm>
        </p:spPr>
        <p:txBody>
          <a:bodyPr/>
          <a:lstStyle/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6000" dirty="0">
                <a:latin typeface="Calibri" pitchFamily="34" charset="0"/>
                <a:ea typeface="Calibri" pitchFamily="34" charset="0"/>
                <a:cs typeface="Calibri" pitchFamily="34" charset="0"/>
              </a:rPr>
              <a:t>Řetězení smluv na dobu určitou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23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657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Smlouvy na dobu určitou - řetězení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smlouva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DPP, DPČ</a:t>
            </a:r>
          </a:p>
          <a:p>
            <a:pPr marL="457200" lvl="1" indent="0">
              <a:buNone/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24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9505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385762" y="908720"/>
            <a:ext cx="8229600" cy="4000511"/>
          </a:xfrm>
        </p:spPr>
        <p:txBody>
          <a:bodyPr/>
          <a:lstStyle/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6000" dirty="0">
                <a:latin typeface="Calibri" pitchFamily="34" charset="0"/>
                <a:ea typeface="Calibri" pitchFamily="34" charset="0"/>
                <a:cs typeface="Calibri" pitchFamily="34" charset="0"/>
              </a:rPr>
              <a:t>Škoda v pracovněprávních vztazích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25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282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Prevenční povinnost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Zaměstnavatel – podmínky - kontrola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Zaměstnanec – prevence újmy a BO – nemusí zakročit, když mu hrozí újma – oznamuje neuspokojivé podmínky</a:t>
            </a: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Zaměstnavatel – obecná odpovědnost - objektivní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Porušení právní povinnosti nebo úmyslné jednání proti dobrým mravům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Odpovědnost za jednání zaměstnanců jednajících jeho jménem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26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9749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Zaměstnavatel – zvláštní typy odpovědnosti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Odvracení škody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Odložené věci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nemoci a nemoci z povolání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Rozsah náhrady škody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Skutečná škoda + ušlý zisk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Škoda na vnesených věcech do 10 tis. (vyjma převzetí do úschovy a úmyslu jiného zaměstnance)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27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7336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Nemoc z povolání a pracovní úrazy</a:t>
            </a:r>
          </a:p>
          <a:p>
            <a:pPr lvl="1"/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Hradí se škoda a nemajetková újma</a:t>
            </a:r>
          </a:p>
          <a:p>
            <a:pPr lvl="1"/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Liberační důvody (musí jít o jediný důvod)</a:t>
            </a:r>
          </a:p>
          <a:p>
            <a:pPr lvl="2"/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Zaviněné porušení BOZP proškoleným a kontrolovaným zaměstnancem</a:t>
            </a:r>
          </a:p>
          <a:p>
            <a:pPr lvl="2"/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Opilost nebo omámení návykovými látkami</a:t>
            </a:r>
          </a:p>
          <a:p>
            <a:pPr lvl="1"/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Snížení odpovědnosti</a:t>
            </a:r>
          </a:p>
          <a:p>
            <a:pPr lvl="2"/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Detto </a:t>
            </a:r>
          </a:p>
          <a:p>
            <a:pPr lvl="2"/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Lehkomyslné jednání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28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452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Typy úhrad</a:t>
            </a:r>
          </a:p>
          <a:p>
            <a:pPr lvl="1"/>
            <a:r>
              <a:rPr lang="pl-PL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Náhrada za ztrátu na výdělku po dobu pracovní neschopnosti</a:t>
            </a:r>
          </a:p>
          <a:p>
            <a:pPr lvl="1"/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Náhrada za ztrátu na výdělku po skončení pracovní neschopnosti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Náhrada za bolest a ztížení společenského uplatnění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Zaviněné porušení BOZP proškoleným a kontrolovaným zaměstnancem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Účelně vynaložené náklady spojené s léčením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Náhrada věcné škody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29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90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úvod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doba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doba, v níž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nec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je povinen vykonávat pro z-tele práci, nebo…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je na pracovišti připraven k výkonu práce podle pokynů z-tele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dle ZP nemusí být předmětem úpravy pracovní smlouvy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informace o týdenní pracovní době a jejím rozvržení nejpozději do 1 měsíce od vzniku pracovního poměru (není-li předmětem smlouvy) </a:t>
            </a:r>
          </a:p>
          <a:p>
            <a:pPr lvl="1"/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3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Typy úhrad – v případě úmrtí</a:t>
            </a:r>
          </a:p>
          <a:p>
            <a:pPr lvl="1"/>
            <a:r>
              <a:rPr lang="pl-PL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Náhrada účelně vynaložených nákladů spojených s léčením a náhrada přiměřených nákladů spojených s pohřbem</a:t>
            </a:r>
          </a:p>
          <a:p>
            <a:pPr lvl="1"/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Náhrada nákladů na výživu pozůstalých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Jednorázové odškodnění pozůstalých</a:t>
            </a:r>
          </a:p>
          <a:p>
            <a:pPr lvl="1"/>
            <a:r>
              <a:rPr lang="cs-CZ" sz="2400" b="1" dirty="0">
                <a:latin typeface="Calibri" pitchFamily="34" charset="0"/>
                <a:cs typeface="Calibri" pitchFamily="34" charset="0"/>
              </a:rPr>
              <a:t>Náhrada věcné škody</a:t>
            </a:r>
          </a:p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Zákonné pojištění odpovědnosti</a:t>
            </a:r>
          </a:p>
          <a:p>
            <a:r>
              <a:rPr lang="cs-CZ" sz="2800" b="1" dirty="0">
                <a:latin typeface="Calibri" pitchFamily="34" charset="0"/>
                <a:cs typeface="Calibri" pitchFamily="34" charset="0"/>
              </a:rPr>
              <a:t>Regresní nároky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30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1502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Zaměstnanec – obecná odpovědnost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Subjektivní odpovědnost (úmysl, nedbalost)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Důkazní břemeno – zaměstnavatel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Zvláštní typy odpovědnosti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Neplnění prevenční povinnosti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Schodek na svěřených hodnotách</a:t>
            </a:r>
          </a:p>
          <a:p>
            <a:pPr lvl="2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Dohoda o hmotné odpovědnosti (</a:t>
            </a:r>
            <a:r>
              <a:rPr lang="pl-PL" sz="2000">
                <a:latin typeface="Calibri" pitchFamily="34" charset="0"/>
                <a:ea typeface="Calibri" pitchFamily="34" charset="0"/>
                <a:cs typeface="Calibri" pitchFamily="34" charset="0"/>
              </a:rPr>
              <a:t>dohody o odpovědnosti za svěřené hodnoty</a:t>
            </a:r>
            <a:r>
              <a:rPr lang="cs-CZ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Ztráta svěřených věcí</a:t>
            </a:r>
          </a:p>
          <a:p>
            <a:pPr lvl="2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Dohoda o odpovědnosti za ztrátu svěřených věcí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31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3926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Odpovědnost za škodu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pPr lvl="0"/>
            <a:r>
              <a:rPr lang="cs-CZ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Rozsah náhrady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Uvedení v předešlý stav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Náhrada škody</a:t>
            </a:r>
          </a:p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Omezení náhrady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Nedbalost 4,5x průměrný výdělek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Úmysl (i ušlý zisk), opilost, omámení</a:t>
            </a: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32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0118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i="1" cap="none" dirty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sz="2000" dirty="0">
              <a:latin typeface="Calibri" pitchFamily="34" charset="0"/>
            </a:endParaRPr>
          </a:p>
          <a:p>
            <a:pPr algn="ctr">
              <a:buFontTx/>
              <a:buNone/>
            </a:pPr>
            <a:endParaRPr lang="cs-CZ" sz="1800" b="0" dirty="0">
              <a:latin typeface="Calibri" pitchFamily="34" charset="0"/>
            </a:endParaRPr>
          </a:p>
          <a:p>
            <a:endParaRPr lang="cs-CZ" sz="1800" b="0" dirty="0">
              <a:latin typeface="Calibri" pitchFamily="34" charset="0"/>
            </a:endParaRPr>
          </a:p>
        </p:txBody>
      </p:sp>
      <p:graphicFrame>
        <p:nvGraphicFramePr>
          <p:cNvPr id="52259" name="Group 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3163450"/>
              </p:ext>
            </p:extLst>
          </p:nvPr>
        </p:nvGraphicFramePr>
        <p:xfrm>
          <a:off x="684213" y="1341438"/>
          <a:ext cx="7858125" cy="4392613"/>
        </p:xfrm>
        <a:graphic>
          <a:graphicData uri="http://schemas.openxmlformats.org/drawingml/2006/table">
            <a:tbl>
              <a:tblPr/>
              <a:tblGrid>
                <a:gridCol w="785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2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Děkujeme Vám za pozornost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 HOLEC, ZUSKA &amp; Partneři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Radlická 3185/1c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150 00 Praha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Telefon: (+420)  296 325 235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E-mail: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hlinkClick r:id="rId2"/>
                        </a:rPr>
                        <a:t>recepce@holec-</a:t>
                      </a:r>
                      <a:r>
                        <a:rPr kumimoji="0" 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hlinkClick r:id="rId2"/>
                        </a:rPr>
                        <a:t>advokati.cz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hlinkClick r:id="rId3"/>
                        </a:rPr>
                        <a:t>www.holec-</a:t>
                      </a:r>
                      <a:r>
                        <a:rPr kumimoji="0" lang="cs-CZ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  <a:hlinkClick r:id="rId3"/>
                        </a:rPr>
                        <a:t>advokati.cz</a:t>
                      </a:r>
                      <a:endParaRPr kumimoji="0" lang="cs-CZ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úvod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2"/>
            <a:ext cx="8229600" cy="4591967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Doba odpočinku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doba, která není pracovní dobou: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přestávky na jídlo a oddech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nepřetržitý odpočinek mezi směnami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nepřetržitý odpočinek v týdnu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státní a tzv. ostatní svátky</a:t>
            </a:r>
          </a:p>
          <a:p>
            <a:pPr marL="1258888" lvl="1" indent="-276225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doba (řádné) dovolené  </a:t>
            </a:r>
            <a:endParaRPr lang="cs-CZ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4</a:t>
            </a:fld>
            <a:endParaRPr lang="cs-CZ" sz="1400" dirty="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04574A8-0F57-4497-B581-0C8A252D5B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FAFEA-1D64-4A87-AC8A-264951CD69E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5AB8EF2-F531-423E-AB67-2761FF94E334}"/>
              </a:ext>
            </a:extLst>
          </p:cNvPr>
          <p:cNvSpPr/>
          <p:nvPr/>
        </p:nvSpPr>
        <p:spPr>
          <a:xfrm>
            <a:off x="2218535" y="2639524"/>
            <a:ext cx="470693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cs-CZ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Rozvržení </a:t>
            </a:r>
          </a:p>
          <a:p>
            <a:pPr algn="ctr">
              <a:buNone/>
            </a:pPr>
            <a:r>
              <a:rPr lang="cs-CZ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pracovní doby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B87FEB9-CF73-43DD-9EE4-662A35553ADF}"/>
              </a:ext>
            </a:extLst>
          </p:cNvPr>
          <p:cNvSpPr txBox="1">
            <a:spLocks/>
          </p:cNvSpPr>
          <p:nvPr/>
        </p:nvSpPr>
        <p:spPr bwMode="auto">
          <a:xfrm>
            <a:off x="0" y="142875"/>
            <a:ext cx="9001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cap="small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cs-CZ" sz="2000" b="1" kern="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</p:spTree>
    <p:extLst>
      <p:ext uri="{BB962C8B-B14F-4D97-AF65-F5344CB8AC3E}">
        <p14:creationId xmlns:p14="http://schemas.microsoft.com/office/powerpoint/2010/main" val="168239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Rozvržení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rozhoduje o něm z-tel</a:t>
            </a:r>
          </a:p>
          <a:p>
            <a:pPr lvl="2">
              <a:tabLst>
                <a:tab pos="1165225" algn="l"/>
                <a:tab pos="1258888" algn="l"/>
              </a:tabLst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výjimka: rozvržení předmětem dohody se z-</a:t>
            </a:r>
            <a:r>
              <a:rPr lang="cs-CZ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ncem</a:t>
            </a: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částečně i pružná pracovní doba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zahrnuje rozhodnutí o:</a:t>
            </a:r>
          </a:p>
          <a:p>
            <a:pPr lvl="2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rovnoměrném/nerovnoměrném rozvržení; délce pracovního týdne; pracovním režimu; počátku a konci směn; začátku a konci nepřetržitého odpočinku mezi směnami a v týdnu; stanovení přestávek na jídlo a oddech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nesmí být v rozporu s hledisky bezpečné a zdraví neohrožující práce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6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musí respektovat úpravu maximálně možného rozsahu práce</a:t>
            </a:r>
          </a:p>
          <a:p>
            <a:pPr marL="1258888" lvl="1" indent="-276225">
              <a:tabLst>
                <a:tab pos="1346200" algn="l"/>
              </a:tabLst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maximální délka týdenní pracovní doby a směn, minimální doba nepřetržitého odpočinku, rozsah povinných přestávek atd.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povinnost přihlížet při zařazování do směn též k potřebám zaměstnankyň a zaměstnanců pečujících o děti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povinnost vypracovat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písemný rozvrh 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týdenní pracovní doby a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seznámit s ním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/jeho změnou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z-</a:t>
            </a:r>
            <a:r>
              <a:rPr lang="cs-CZ" sz="24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</a:t>
            </a:r>
            <a:endParaRPr lang="cs-CZ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165225" lvl="1" indent="-182563">
              <a:tabLst>
                <a:tab pos="1346200" algn="l"/>
              </a:tabLst>
            </a:pPr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nejpozději 2 týdny předem nebo 1 týden u konta pracovní doby</a:t>
            </a:r>
          </a:p>
          <a:p>
            <a:pPr marL="1258888" lvl="1" indent="-276225">
              <a:tabLst>
                <a:tab pos="1258888" algn="l"/>
              </a:tabLst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dohodou se z-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ncem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lze lhůtu zkrátit (1 kalend. den předem?)</a:t>
            </a:r>
          </a:p>
          <a:p>
            <a:pPr marL="1258888" lvl="1" indent="-276225">
              <a:tabLst>
                <a:tab pos="1258888" algn="l"/>
              </a:tabLst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porušení správním deliktem (pokuta do 2 mil. Kč)</a:t>
            </a:r>
          </a:p>
          <a:p>
            <a:pPr marL="982662" lvl="1" indent="0">
              <a:buNone/>
              <a:tabLst>
                <a:tab pos="1258888" algn="l"/>
              </a:tabLst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cs-CZ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7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Délka pracovního týdne</a:t>
            </a:r>
          </a:p>
          <a:p>
            <a:pPr lvl="1"/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stanovená týdenní pracovní doba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– limit (§ 79 ZP)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40 hodin týdně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dvousměnný režim - 38,75 hodin týdně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třísměnný a nepřetržitý režim – 37,5 hodiny týdně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z-tel může zkrátit ve vnitřním předpise, příp. zkrácení sjednat v kolektivní smlouvě </a:t>
            </a:r>
          </a:p>
          <a:p>
            <a:pPr marL="1258888" lvl="1" indent="-276225"/>
            <a:r>
              <a:rPr 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výjimka: z-tel v § 109 (3) ZP (mj. příspěvková organizace…)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jiné je </a:t>
            </a:r>
            <a:r>
              <a:rPr lang="cs-CZ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kratší pracovní doba 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dohoda se z-</a:t>
            </a:r>
            <a:r>
              <a:rPr lang="cs-CZ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ncem</a:t>
            </a:r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, snížená mzda/plat 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8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000" b="1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Pracovní doba - rozvržení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1357313"/>
            <a:ext cx="8229600" cy="4500562"/>
          </a:xfrm>
        </p:spPr>
        <p:txBody>
          <a:bodyPr/>
          <a:lstStyle/>
          <a:p>
            <a:r>
              <a:rPr lang="cs-CZ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Rovnoměrné rozvržení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kritérium není stejnost rozvržené týdenní pracovní doby, ale nepřekročení (při rozvrhování) stanovené týdenní pracovní doby či kratší pracovní doby</a:t>
            </a:r>
          </a:p>
          <a:p>
            <a:pPr marL="361950" lvl="1" indent="-361950"/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Nerovnoměrné rozvržení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stanovená týdenní pracovní doba či kratší pracovní doba není rovnoměrně rozvržena na jednotlivé týdny  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 rámci příslušného (vyrovnávacího) období (26/52 týdnů) se průměrná týdenní pracovní doba rovná délce stanovené týdenní pracovní doby, příp. kratší pracovní doby</a:t>
            </a:r>
          </a:p>
          <a:p>
            <a:pPr lvl="1"/>
            <a:r>
              <a:rPr lang="cs-CZ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výhoda: lze ušetřit náhradu mzdy za překážky v práci z-tele</a:t>
            </a:r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21468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78E3B27-3225-4D45-A671-7F3EF6451B00}" type="slidenum">
              <a:rPr lang="cs-CZ" sz="1400"/>
              <a:pPr algn="ctr"/>
              <a:t>9</a:t>
            </a:fld>
            <a:endParaRPr lang="cs-CZ" sz="1400"/>
          </a:p>
        </p:txBody>
      </p:sp>
      <p:pic>
        <p:nvPicPr>
          <p:cNvPr id="6" name="obrázek 2" descr="cid:_4_0B5380500B536A74005BC338C125802C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282" y="6110286"/>
            <a:ext cx="1508780" cy="7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ávrh prezentace_04.02.2008_šablona_ELK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33CC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33CC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návrh prezentace_04.02.2008_šablona_ELK</Template>
  <TotalTime>8670</TotalTime>
  <Words>1714</Words>
  <Application>Microsoft Office PowerPoint</Application>
  <PresentationFormat>Předvádění na obrazovce (4:3)</PresentationFormat>
  <Paragraphs>262</Paragraphs>
  <Slides>33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Garamond</vt:lpstr>
      <vt:lpstr>Times New Roman</vt:lpstr>
      <vt:lpstr>návrh prezentace_04.02.2008_šablona_ELK</vt:lpstr>
      <vt:lpstr>    Pracovněprávní problematika  v pečovatelských službách   Praha, 20. 11. 2018   </vt:lpstr>
      <vt:lpstr>Pracovní doba - úvod</vt:lpstr>
      <vt:lpstr>Pracovní doba - úvod</vt:lpstr>
      <vt:lpstr>Pracovní doba - úvod</vt:lpstr>
      <vt:lpstr>Prezentace aplikace PowerPoint</vt:lpstr>
      <vt:lpstr>Pracovní doba - rozvržení</vt:lpstr>
      <vt:lpstr>Pracovní doba - rozvržení</vt:lpstr>
      <vt:lpstr>Pracovní doba - rozvržení</vt:lpstr>
      <vt:lpstr>Pracovní doba - rozvržení</vt:lpstr>
      <vt:lpstr>Prezentace aplikace PowerPoint</vt:lpstr>
      <vt:lpstr>Pracovní doba - rozvržení</vt:lpstr>
      <vt:lpstr>Pracovní doba - rozvržení</vt:lpstr>
      <vt:lpstr>Pracovní doba - rozvržení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Pracovní doba – specifické instituty</vt:lpstr>
      <vt:lpstr>Smlouvy na dobu určitou - řetězení</vt:lpstr>
      <vt:lpstr>Smlouvy na dobu určitou - řetězení</vt:lpstr>
      <vt:lpstr>Odpovědnost za škodu</vt:lpstr>
      <vt:lpstr>Odpovědnost za škodu</vt:lpstr>
      <vt:lpstr>Odpovědnost za škodu</vt:lpstr>
      <vt:lpstr>Odpovědnost za škodu</vt:lpstr>
      <vt:lpstr>Odpovědnost za škodu</vt:lpstr>
      <vt:lpstr>Odpovědnost za škodu</vt:lpstr>
      <vt:lpstr>Odpovědnost za škodu</vt:lpstr>
      <vt:lpstr>Odpovědnost za škodu</vt:lpstr>
      <vt:lpstr> </vt:lpstr>
    </vt:vector>
  </TitlesOfParts>
  <Company>Holec, Zuska a partneři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vzhledu prezentace</dc:title>
  <dc:creator>kadlecova</dc:creator>
  <cp:lastModifiedBy>Renata</cp:lastModifiedBy>
  <cp:revision>694</cp:revision>
  <dcterms:created xsi:type="dcterms:W3CDTF">2008-02-06T09:17:16Z</dcterms:created>
  <dcterms:modified xsi:type="dcterms:W3CDTF">2018-11-28T11:59:15Z</dcterms:modified>
</cp:coreProperties>
</file>