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4" r:id="rId1"/>
  </p:sldMasterIdLst>
  <p:sldIdLst>
    <p:sldId id="256" r:id="rId2"/>
    <p:sldId id="297" r:id="rId3"/>
    <p:sldId id="298" r:id="rId4"/>
    <p:sldId id="329" r:id="rId5"/>
    <p:sldId id="330" r:id="rId6"/>
    <p:sldId id="343" r:id="rId7"/>
    <p:sldId id="344" r:id="rId8"/>
    <p:sldId id="345" r:id="rId9"/>
    <p:sldId id="346" r:id="rId10"/>
    <p:sldId id="328" r:id="rId11"/>
    <p:sldId id="273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61" r:id="rId25"/>
    <p:sldId id="362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94A0B91-D4F0-4F6F-9389-BC99747D5AC9}">
          <p14:sldIdLst>
            <p14:sldId id="256"/>
            <p14:sldId id="297"/>
            <p14:sldId id="298"/>
            <p14:sldId id="329"/>
            <p14:sldId id="330"/>
            <p14:sldId id="343"/>
            <p14:sldId id="344"/>
            <p14:sldId id="345"/>
            <p14:sldId id="346"/>
            <p14:sldId id="328"/>
          </p14:sldIdLst>
        </p14:section>
        <p14:section name="Oddíl bez názvu" id="{6B8B6DD2-2267-4AA3-B920-7D5967C400EA}">
          <p14:sldIdLst>
            <p14:sldId id="273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61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1" y="32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Počet</a:t>
            </a:r>
            <a:r>
              <a:rPr lang="cs-CZ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klientů PS celkem za rok 2018 dle pohlaví</a:t>
            </a:r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455-4B29-910E-C51DC414B14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B5-43D2-9152-34B79415127D}"/>
              </c:ext>
            </c:extLst>
          </c:dPt>
          <c:dLbls>
            <c:dLbl>
              <c:idx val="1"/>
              <c:layout>
                <c:manualLayout>
                  <c:x val="-1.0185067526415994E-16"/>
                  <c:y val="1.449275362318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B5-43D2-9152-34B7941512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List1!$F$2:$G$2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List1!$F$3:$G$3</c:f>
              <c:numCache>
                <c:formatCode>General</c:formatCode>
                <c:ptCount val="2"/>
                <c:pt idx="0">
                  <c:v>166</c:v>
                </c:pt>
                <c:pt idx="1">
                  <c:v>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B5-43D2-9152-34B794151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857280"/>
        <c:axId val="163836992"/>
      </c:barChart>
      <c:catAx>
        <c:axId val="18185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63836992"/>
        <c:crosses val="autoZero"/>
        <c:auto val="1"/>
        <c:lblAlgn val="ctr"/>
        <c:lblOffset val="100"/>
        <c:noMultiLvlLbl val="0"/>
      </c:catAx>
      <c:valAx>
        <c:axId val="16383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8185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6-0389-494D-98DC-AD197B322032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4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6-0389-494D-98DC-AD197B322032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14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6-0389-494D-98DC-AD197B322032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8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6-0389-494D-98DC-AD197B322032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96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6-0389-494D-98DC-AD197B322032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40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6-0389-494D-98DC-AD197B322032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50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6-0389-494D-98DC-AD197B322032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60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6-0389-494D-98DC-AD197B322032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96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6-0389-494D-98DC-AD197B322032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46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0B95316-0389-494D-98DC-AD197B322032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51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6-0389-494D-98DC-AD197B322032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62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0B95316-0389-494D-98DC-AD197B322032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F3A4FE-C9AE-4460-9263-8246BAF83CB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0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9853218" cy="2898648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/>
              <a:t>INTEGROVANÉ CENTRUM SOCIÁLNÍCH SLUŽEB JIHLAVA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91" y="3750863"/>
            <a:ext cx="6623825" cy="23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OKOLÍ ICSS                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75" y="851210"/>
            <a:ext cx="3162300" cy="7048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0" y="2118732"/>
            <a:ext cx="4916977" cy="32673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71" y="2118731"/>
            <a:ext cx="4916977" cy="326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49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PEČOVATELSKÁ SLUŽBA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685365" y="65442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77" y="879785"/>
            <a:ext cx="3162300" cy="704850"/>
          </a:xfrm>
          <a:prstGeom prst="rect">
            <a:avLst/>
          </a:prstGeom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097280" y="2531327"/>
            <a:ext cx="10025597" cy="333776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Pečovatelská služba je největší službou z celkem tří registrovaných služeb Integrovaného centra sociálních služeb Jihlava.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V roce 2018 byla tato služba poskytována terénní a ambulantní formou občanům města Jihlavy a jejích příměstských částí, kteří se nacházejí v nepříznivé sociální situaci, mají sníženou soběstačnost z důvodu věku, chronického onemocnění či zdravotního postižení.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V roce 2018 byla pečovatelská služba poskytnuta přibližně </a:t>
            </a:r>
            <a:r>
              <a:rPr lang="cs-CZ" b="1" dirty="0"/>
              <a:t>539 klientům</a:t>
            </a:r>
            <a:r>
              <a:rPr lang="cs-CZ" dirty="0"/>
              <a:t> s různou mírou podpory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cca130 klientů potřebuje pomoc při zajištění základních životních potřeb několikrát denně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přímou péči v terénu zajišťuje 34 pečovatelek a 2 sociální pracovnice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provozní doba je od pondělí do neděle, včetně svátků od 6.30 do 20.00 hodin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poskytujeme terénní i ambulantní formu</a:t>
            </a:r>
          </a:p>
        </p:txBody>
      </p:sp>
    </p:spTree>
    <p:extLst>
      <p:ext uri="{BB962C8B-B14F-4D97-AF65-F5344CB8AC3E}">
        <p14:creationId xmlns:p14="http://schemas.microsoft.com/office/powerpoint/2010/main" val="322277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Na grafu číslo 1 můžeme vidět, že z hlediska pohlaví v roce 2018 převažují ženy, a to více jak o dvojnásobek počtu klientů. </a:t>
            </a:r>
            <a:r>
              <a:rPr lang="cs-CZ" sz="2000" b="1" dirty="0"/>
              <a:t>Muži tvoří 31 %</a:t>
            </a:r>
            <a:r>
              <a:rPr lang="cs-CZ" sz="2000" dirty="0"/>
              <a:t> klientů pečovatelské služby, kdežto </a:t>
            </a:r>
            <a:r>
              <a:rPr lang="cs-CZ" sz="2000" b="1" dirty="0"/>
              <a:t>ženy 69 %</a:t>
            </a:r>
            <a:r>
              <a:rPr lang="cs-CZ" sz="2000" dirty="0"/>
              <a:t>.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68683CC-1C13-4EA1-AD95-49F9D020B4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430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Věková struktura klientů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Průměrný věk klientů pečovatelské služby je 81, 03 let.</a:t>
            </a:r>
            <a:r>
              <a:rPr lang="cs-CZ" dirty="0"/>
              <a:t> (Muži 77, 22 let, ženy 82, 76 let).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Z hlediska věku tvoří největší skupiny osoby mezi 81–90 lety (270 klientů).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Druhou největší skupinou tvoří osoby od 75 let do 80 let (96 klientů).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Následuje skupina od 65 let – 74 let, s 77 klienty.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Klientů starších 90 let za rok 2018 bylo 76. Ve věku 57 let – 64 let bylo 23 klientů.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Nejmenší skupinu tvořili klienti do 56 let, kterých bylo 17.</a:t>
            </a:r>
          </a:p>
        </p:txBody>
      </p:sp>
    </p:spTree>
    <p:extLst>
      <p:ext uri="{BB962C8B-B14F-4D97-AF65-F5344CB8AC3E}">
        <p14:creationId xmlns:p14="http://schemas.microsoft.com/office/powerpoint/2010/main" val="533249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cs-CZ" sz="4000" b="1" dirty="0"/>
              <a:t>Poskytnutí nebo pomoc při zajištění stravy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Poskytnutí nebo pomoc při zajištění stravy je úkon, který je našimi klientky využívaný nejvíce.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V roce 2018 mělo dovoz obědů sjednáno </a:t>
            </a:r>
            <a:r>
              <a:rPr lang="cs-CZ" b="1" dirty="0"/>
              <a:t>521 klientů</a:t>
            </a:r>
            <a:r>
              <a:rPr lang="cs-CZ" dirty="0"/>
              <a:t> a bylo celkem rozvozeno </a:t>
            </a:r>
            <a:r>
              <a:rPr lang="cs-CZ" b="1" dirty="0"/>
              <a:t>58 001 obědů. </a:t>
            </a:r>
            <a:r>
              <a:rPr lang="cs-CZ" dirty="0"/>
              <a:t>Obědy jsou rozváženy čtyřmi vozidly ICSS ve všední dny v době od 10:30 do 13:00.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 víkendech a státních svátcích rozváží obědy pouze jedno vozidlo ICCS s přibližně 37 obědy. Obědy jsou vařeny ve vlastní vývařovně ICSS, na výběr je racionální strava a šetřící dieta, přičemž u racionální stravy je výběr ze dvou jídel.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Strava je přizpůsobena cílové skupině pečovatelské služby, vaříme ze sezónních potravin a nejsou používána dochucovadla. </a:t>
            </a:r>
          </a:p>
        </p:txBody>
      </p:sp>
    </p:spTree>
    <p:extLst>
      <p:ext uri="{BB962C8B-B14F-4D97-AF65-F5344CB8AC3E}">
        <p14:creationId xmlns:p14="http://schemas.microsoft.com/office/powerpoint/2010/main" val="287868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cs-CZ" sz="3600" b="1" dirty="0"/>
              <a:t>Pomoc při úkonech osobní hygieny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Pomoc při úkonech osobní hygieny je realizována </a:t>
            </a:r>
            <a:r>
              <a:rPr lang="cs-CZ" b="1" dirty="0"/>
              <a:t>ambulantní</a:t>
            </a:r>
            <a:r>
              <a:rPr lang="cs-CZ" dirty="0"/>
              <a:t> nebo </a:t>
            </a:r>
            <a:r>
              <a:rPr lang="cs-CZ" b="1" dirty="0"/>
              <a:t>terénní </a:t>
            </a:r>
            <a:r>
              <a:rPr lang="cs-CZ" dirty="0"/>
              <a:t>formou.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Ambulantní forma probíhá ve střediscích osobní hygieny a využívají ji ti klienti, u kterých nejsou v domácnosti vhodné podmínky pro tuto činnost, například nemají bezbariérovou koupelnu nebo ti klienti, kteří mají sníženou pohyblivost, jsou v ni omezení, mají poruchu hybnosti či jsou nějakým způsobem imobilní.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Tito klienti mohou do středisek sami docházet, být tam dopraveni rodinou nebo mohou využívat dopravu ICSS.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Všechna střediska osobní hygieny byla v roce 2018 bezbariérová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Ambulantní formu osobní hygieny v roce 2018 využilo 44 klientů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Zaměstnanci touto činností v roce 2018 strávili u klientů celkem 56 999 minut, což představuje </a:t>
            </a:r>
            <a:r>
              <a:rPr lang="cs-CZ" b="1" dirty="0"/>
              <a:t>950 hodin/ rok.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3699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- pokračování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Terénní forma této činnosti probíhá v domácnostech našich klientů, kam za nimi dochází naši zaměstnanci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Činnost je realizována buď na lůžku za pomoci hygienických potřeb nebo pomocí koupacího lůžka, pokud je klient schopen přesunu do koupeny, ve které jsou zároveň vhodné podmínky, pracovník v sociálních službách doprovází klienta do sprchy či vany a činnost probíhá tam.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Terénní formu osobní hygieny v roce 2018 využilo 138 klientů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Zaměstnanci touto činností v roce 2018 strávili u klientů celkem 540 419 minut, což představuje </a:t>
            </a:r>
            <a:r>
              <a:rPr lang="cs-CZ" b="1" dirty="0"/>
              <a:t>9007 hodin/ rok.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Nutno říci, že se jedná o činnost, kterou někteří klienti pečovatelské služby využívají vícekrát za den.</a:t>
            </a:r>
          </a:p>
        </p:txBody>
      </p:sp>
    </p:spTree>
    <p:extLst>
      <p:ext uri="{BB962C8B-B14F-4D97-AF65-F5344CB8AC3E}">
        <p14:creationId xmlns:p14="http://schemas.microsoft.com/office/powerpoint/2010/main" val="4095237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b="1" dirty="0"/>
              <a:t>Příprava a podání jídla a pití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Příprava a podání jídla a pití je další velmi využívanou činností pečovatelské služby.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V uplynulém roce ji využilo </a:t>
            </a:r>
            <a:r>
              <a:rPr lang="cs-CZ" b="1" dirty="0"/>
              <a:t>93 klientů</a:t>
            </a:r>
            <a:r>
              <a:rPr lang="cs-CZ" dirty="0"/>
              <a:t>. Část tohoto počtu tvoří klienti, kteří činnost využívají vícekrát za den a pracovnice v sociálních službách se k nim v průběhu dne vrací.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Tato činnost zahrnuje buď přípravu pokrmu ze surovin, která se nacházejí v domácnosti klienta nebo naservírování oběda od naší organizace či komerční služby tak, aby bylo pro klienta co nejkomfortnější a nejjednodušší pokrm sníst.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Reálným příkladem je úprava stravy dle aktuálních potřeb klienta např. mixování stravy nebo krájení jídla na menší kousky.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Zaměstnanci touto činností v roce 2018 strávili u klientů celkem 534 079 minut, což představuje </a:t>
            </a:r>
            <a:r>
              <a:rPr lang="cs-CZ" b="1" dirty="0"/>
              <a:t>8901 hodin/ rok.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624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b="1" dirty="0"/>
              <a:t>Běžný úklid a údržba domácnosti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Běžný úklid a údržba domácnosti je jednou z nejvíce využívaných činnosti pečovatelské služby za rok 2018, jedná se o činnost, který má nasmlouvaný největší počet klientů.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Klienti, kteří mají sníženou soběstačnost z důvodu věku, chronického onemocnění či zdravotního postižení mnohokrát také ztrácí schopnost starat se o své domácí prostředí, kde se cítí přirozeně, bezpečně a chtějí ve svých domácnostech zůstat co nejdéle.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Zároveň v mnoha případech nemají nikoho, kdo by jim v domácnosti pravidelně tuto činnost zajišťoval.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Za rok 2018 běžný úklid a údržbu domácnosti využilo 147 klientů v různé četnosti.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Největší skupinu v této činnosti tvoří klienti, kteří vyžívají běžný úklid a údržbu domácnosti 1x – 2x týdně.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Část klientů využívá běžný úklid pouze 1x za 14 dní. Jedná se o klienty, kteří se snaží zůstat aktivní, ale díky nepříznivé sociální či zdravotní situaci nezvládnou náročnější činnosti spojené s úklidem a údržbou domácnosti.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Zaměstnanci touto činností v roce 2018 strávily u klientů celkem 197 832 minut, což představuje </a:t>
            </a:r>
            <a:r>
              <a:rPr lang="cs-CZ" b="1" dirty="0"/>
              <a:t>3 297 hodin/ rok.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4121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b="1" dirty="0"/>
              <a:t>Běžný nákup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Další činností, která je našimi klienty velmi využívaná je běžný nákup.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V roce 2018 tuto činnost využilo celkem </a:t>
            </a:r>
            <a:r>
              <a:rPr lang="cs-CZ" b="1" dirty="0"/>
              <a:t>86 klientů. </a:t>
            </a:r>
            <a:r>
              <a:rPr lang="cs-CZ" dirty="0"/>
              <a:t>Jedná se o pomoc pro ty klienty, kteří si nejsou z důvodu své nepříznivé zdravotní či sociální situace zajistit nákup potravin. V individuálních případech pracovník v sociálních službách klienta na běžný nákup doprovází, nese nákup, samotný výběr potravin si však klient provádí sám.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Mimo potravin zaměstnanci pro klienty nakupují drobné ošacení, domácí potřeby či pomůcky k osobní hygieně. Tento úkon je nejčastěji využívám v četnosti 2x – 3x týdně.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Zaměstnanci touto činností v roce 2018 strávili u klientů celkem 121 762 minut, což představuje </a:t>
            </a:r>
            <a:r>
              <a:rPr lang="cs-CZ" b="1" dirty="0"/>
              <a:t>2029 hodin/ rok.</a:t>
            </a: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8 klientů</a:t>
            </a:r>
            <a:r>
              <a:rPr lang="cs-CZ" dirty="0"/>
              <a:t> v roce 2018 využilo úkon Velký nákup, celkové četnost byla </a:t>
            </a:r>
            <a:r>
              <a:rPr lang="cs-CZ" b="1" dirty="0"/>
              <a:t>183 úkonů</a:t>
            </a:r>
            <a:r>
              <a:rPr lang="cs-CZ" dirty="0"/>
              <a:t> za rok 2018</a:t>
            </a:r>
          </a:p>
        </p:txBody>
      </p:sp>
    </p:spTree>
    <p:extLst>
      <p:ext uri="{BB962C8B-B14F-4D97-AF65-F5344CB8AC3E}">
        <p14:creationId xmlns:p14="http://schemas.microsoft.com/office/powerpoint/2010/main" val="131471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INTEGROVANÉ CENTRUM SOCIÁLNÍCH SLUŽEB JIHLAVA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683546" y="2929195"/>
            <a:ext cx="4589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zřizovatelem je Statutární město Jihlava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příspěvková organizace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registrované 3 druhy sociálních služeb – pečovatelská služba, denní stacionář, odlehčovací služby (pobytová forma)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domácí zdravotní péče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09" y="2052032"/>
            <a:ext cx="5291357" cy="3516081"/>
          </a:xfrm>
        </p:spPr>
      </p:pic>
    </p:spTree>
    <p:extLst>
      <p:ext uri="{BB962C8B-B14F-4D97-AF65-F5344CB8AC3E}">
        <p14:creationId xmlns:p14="http://schemas.microsoft.com/office/powerpoint/2010/main" val="3176467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sz="3600" b="1" dirty="0"/>
              <a:t>Praní a žehlení ložního a osobního prádla a jeho drobné úpravy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Praní osobního a ložního prádla a jeho drobné úpravy je činnost, která je našimi klienty také poměrně hojně využívaná.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Ve smlouvě je vždy definováno, o jaký typ prádla se jedná. Jde o pomoc klientům, kteří si toto z důvodu své nepříznivé zdravotní či sociální nejsou schopni zajistit.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Prádlo se vyzvedává u klientů v domácnosti a je přiváženo do našich prádelen. (V domech s pečovatelskou službou je prádelna přímo v budově.)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Praní a žehlení </a:t>
            </a:r>
            <a:r>
              <a:rPr lang="cs-CZ" b="1" dirty="0"/>
              <a:t>ložního</a:t>
            </a:r>
            <a:r>
              <a:rPr lang="cs-CZ" dirty="0"/>
              <a:t> prádla využilo v roce 2018 celkem </a:t>
            </a:r>
            <a:r>
              <a:rPr lang="cs-CZ" b="1" dirty="0"/>
              <a:t>56 klientů</a:t>
            </a:r>
            <a:r>
              <a:rPr lang="cs-CZ" dirty="0"/>
              <a:t> a bylo vypráno </a:t>
            </a:r>
            <a:r>
              <a:rPr lang="cs-CZ" b="1" dirty="0"/>
              <a:t>957 kilo prádla/rok</a:t>
            </a:r>
            <a:r>
              <a:rPr lang="cs-CZ" dirty="0"/>
              <a:t>. Praní a žehlení </a:t>
            </a:r>
            <a:r>
              <a:rPr lang="cs-CZ" b="1" dirty="0"/>
              <a:t>osobního </a:t>
            </a:r>
            <a:r>
              <a:rPr lang="cs-CZ" dirty="0"/>
              <a:t>prádla využilo </a:t>
            </a:r>
            <a:r>
              <a:rPr lang="cs-CZ" b="1" dirty="0"/>
              <a:t>55 klientů</a:t>
            </a:r>
            <a:r>
              <a:rPr lang="cs-CZ" dirty="0"/>
              <a:t> a bylo vypráno celkem </a:t>
            </a:r>
            <a:r>
              <a:rPr lang="cs-CZ" b="1" dirty="0"/>
              <a:t>1098 kilo prádla/rok.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204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b="1" dirty="0"/>
              <a:t>Pochůzky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Pomoc našim klientům ve formě pochůzek je další velmi využívanou činností pečovatelské služby.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Tuto činnost v roce 2018 mělo sjednáno </a:t>
            </a:r>
            <a:r>
              <a:rPr lang="cs-CZ" b="1" dirty="0"/>
              <a:t>53 klientů</a:t>
            </a:r>
            <a:r>
              <a:rPr lang="cs-CZ" dirty="0"/>
              <a:t>. V reálné praxi však pochůzky využilo více osob, jelikož některým z nich byla pochůzka poskytnuta mimořádně při řešení aktuálně nastalé situace.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Zejména z důvodu zhoršení zdravotního stavu, absence potřebných léků nebo proto, že nás o pomoc požádala rodina klienta, která nebyla schopna v daný moment svému blízkému pomoci sama. Nejčastěji se jedná o vyzvednutí lékařského receptu a zakoupení či vyzvednutí léků, v menší formě jsou využívány pochůzky na úřady či poštu.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Za rok 2018 touto činností zaměstnanci strávili 25 324 minut, což činí </a:t>
            </a:r>
            <a:r>
              <a:rPr lang="cs-CZ" b="1" dirty="0"/>
              <a:t>422 hodin/rok.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628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b="1" dirty="0"/>
              <a:t>Doprovázení dospělých do škol, zaměstnání, k lékaři, na orgány veřejné moci a instituce poskytující veřejné služby a doprovázení zpět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Tuto činnost mělo v roce 2018 sjednáno </a:t>
            </a:r>
            <a:r>
              <a:rPr lang="cs-CZ" b="1" dirty="0"/>
              <a:t>22 klientů.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Stejně jako v předchozím příkladu byla tato činnost v praxi poskytnuta více klientům, kterým bylo při řešení aktuální situace vyhověno mimořádně.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Pomoc a podpora v této oblasti je pro klienty častokrát velmi důležitá. Jednak je pro klienty důležitá fyzická opora při chůzi a při zvládaní překážek, kdy se cítí jistěji a bezpečněji, ale opodstatněná je i psychická podpora klientům, kteří díky pečovatelce mají jistotu, že se na místo určení dostanou v pořádku a následně se vrátí zpět do svého domácího prostředí.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Pracovník v sociálních službách je klientovi oporou také při sdělování informací ze strany zdravotnického personálu.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Část našich klientů, kteří pochůzky využívají mají vzhledem k věku a zhoršené mobilitě současně značné sluchové či zrakové omezení a orientace v prostoru je pro ně proto náročnější.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Zaměstnanci v roce 2018 strávili doprovázením našich klientů 23012 minut, což představuje </a:t>
            </a:r>
            <a:r>
              <a:rPr lang="cs-CZ" b="1" dirty="0"/>
              <a:t>383,5 hodin/rok.</a:t>
            </a: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787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Co patří do pečovatelské služby a co je nadbytečné?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Z vlastních zkušeností nelze jednu činnost preferovat před jinou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Sociální pracovníci dokáži velmi zodpovědně posoudit, zda se zájemce nachází v nepříznivé sociální situaci, kterou má řešit registrovaný poskytovatele sociálních služeb a nelze ji nahradit komerční službou, právě s ohledem na celkovou situaci potencionálního klienta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Odmítáme osoby, které neřeší nebo se nenachází v nepříznivé sociální situaci, a to nabídkou komerční služby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Už vzhledem k průměrnému věku klientů pečovatelské služby je zřejmé, že se jedná o osoby ve vysokém věku a je zcela logické, že potřebují řešit činnosti spojené s jejich běžným životem a uspokojováním základních životních situací</a:t>
            </a:r>
          </a:p>
        </p:txBody>
      </p:sp>
    </p:spTree>
    <p:extLst>
      <p:ext uri="{BB962C8B-B14F-4D97-AF65-F5344CB8AC3E}">
        <p14:creationId xmlns:p14="http://schemas.microsoft.com/office/powerpoint/2010/main" val="1118541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9" y="4293096"/>
            <a:ext cx="8683348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cs-CZ" sz="2000" i="1" dirty="0"/>
              <a:t>Naše aktivity nás budou naplňovat, pokud je budeme vykonávat se zaujetím, to znamená vytvořit z nich „srdeční záležitost“, dělat je rád.</a:t>
            </a:r>
            <a:br>
              <a:rPr lang="cs-CZ" sz="2000" i="1" dirty="0"/>
            </a:br>
            <a:r>
              <a:rPr lang="cs-CZ" sz="2000" i="1" dirty="0"/>
              <a:t>Co slouží jen k rozptýlení a úniku před samotou, zanechává nakonec zklamání a prázdnotu.</a:t>
            </a:r>
            <a:br>
              <a:rPr lang="cs-CZ" sz="2000" i="1" dirty="0"/>
            </a:br>
            <a:r>
              <a:rPr lang="cs-CZ" sz="2000" i="1" dirty="0"/>
              <a:t>					                             Anselm </a:t>
            </a:r>
            <a:r>
              <a:rPr lang="cs-CZ" sz="2000" i="1" dirty="0" err="1"/>
              <a:t>Gr</a:t>
            </a:r>
            <a:r>
              <a:rPr lang="hu-HU" sz="2000" i="1" dirty="0"/>
              <a:t>űn</a:t>
            </a:r>
            <a:endParaRPr lang="cs-CZ" sz="2000" i="1" dirty="0"/>
          </a:p>
        </p:txBody>
      </p:sp>
      <p:pic>
        <p:nvPicPr>
          <p:cNvPr id="2050" name="Picture 2" descr="Chcete být ve stáří zdraví? Cesta vede přes kvlaitní a vyvážené jídlo...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883445"/>
            <a:ext cx="52070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890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3600" dirty="0"/>
              <a:t>Děkuji za pozornost</a:t>
            </a:r>
          </a:p>
          <a:p>
            <a:r>
              <a:rPr lang="cs-CZ" sz="3600" dirty="0"/>
              <a:t>Alena Řehořová</a:t>
            </a:r>
          </a:p>
        </p:txBody>
      </p:sp>
    </p:spTree>
    <p:extLst>
      <p:ext uri="{BB962C8B-B14F-4D97-AF65-F5344CB8AC3E}">
        <p14:creationId xmlns:p14="http://schemas.microsoft.com/office/powerpoint/2010/main" val="196541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HISTORICKÝ VÝVOJ ICSS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30" y="2057274"/>
            <a:ext cx="4802462" cy="3601846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17" y="1996067"/>
            <a:ext cx="4906537" cy="367990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44" y="968995"/>
            <a:ext cx="31623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68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31637" cy="1207660"/>
          </a:xfrm>
        </p:spPr>
        <p:txBody>
          <a:bodyPr/>
          <a:lstStyle/>
          <a:p>
            <a:r>
              <a:rPr lang="cs-CZ" b="1" dirty="0"/>
              <a:t>HISTORICKÝ VÝVOJ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246" y="814040"/>
            <a:ext cx="2701605" cy="60216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07" y="2196789"/>
            <a:ext cx="4817327" cy="321155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26" y="2196790"/>
            <a:ext cx="4817326" cy="32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5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31637" cy="1207660"/>
          </a:xfrm>
        </p:spPr>
        <p:txBody>
          <a:bodyPr/>
          <a:lstStyle/>
          <a:p>
            <a:r>
              <a:rPr lang="cs-CZ" b="1" dirty="0"/>
              <a:t> HISTORICKÝ VÝVOJ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44" y="814040"/>
            <a:ext cx="2701605" cy="602165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63" y="2196789"/>
            <a:ext cx="4532972" cy="302198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49" y="2196789"/>
            <a:ext cx="4532972" cy="30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7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BUDOVA ICSS PO REKONSTRUKCI                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427" y="1011981"/>
            <a:ext cx="3028890" cy="675114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09" y="2185057"/>
            <a:ext cx="5174974" cy="34387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22" y="2185057"/>
            <a:ext cx="5174974" cy="343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55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BUDOVA ICSS PO REKONSTRUKCI                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426" y="1011981"/>
            <a:ext cx="3028890" cy="675114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23" y="2144502"/>
            <a:ext cx="5119421" cy="340183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917" y="2169249"/>
            <a:ext cx="4469781" cy="335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BUDOVA ICSS PO REKONSTRUKCI                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92" y="1011981"/>
            <a:ext cx="3028890" cy="675114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5" y="2169249"/>
            <a:ext cx="5044938" cy="33523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83" y="2169249"/>
            <a:ext cx="5044937" cy="335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5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BUDOVA ICSS PO REKONSTRUKCI                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060" y="1061134"/>
            <a:ext cx="3028890" cy="67511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3" y="2169249"/>
            <a:ext cx="5044937" cy="33523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64" y="2169249"/>
            <a:ext cx="5044938" cy="335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863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2102</TotalTime>
  <Words>461</Words>
  <Application>Microsoft Office PowerPoint</Application>
  <PresentationFormat>Širokoúhlá obrazovka</PresentationFormat>
  <Paragraphs>99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Retrospektiva</vt:lpstr>
      <vt:lpstr>INTEGROVANÉ CENTRUM SOCIÁLNÍCH SLUŽEB JIHLAVA</vt:lpstr>
      <vt:lpstr>INTEGROVANÉ CENTRUM SOCIÁLNÍCH SLUŽEB JIHLAVA</vt:lpstr>
      <vt:lpstr>HISTORICKÝ VÝVOJ ICSS</vt:lpstr>
      <vt:lpstr>HISTORICKÝ VÝVOJ</vt:lpstr>
      <vt:lpstr> HISTORICKÝ VÝVOJ</vt:lpstr>
      <vt:lpstr>BUDOVA ICSS PO REKONSTRUKCI                 </vt:lpstr>
      <vt:lpstr>BUDOVA ICSS PO REKONSTRUKCI                 </vt:lpstr>
      <vt:lpstr>BUDOVA ICSS PO REKONSTRUKCI                 </vt:lpstr>
      <vt:lpstr>BUDOVA ICSS PO REKONSTRUKCI                 </vt:lpstr>
      <vt:lpstr>OKOLÍ ICSS                 </vt:lpstr>
      <vt:lpstr>PEČOVATELSKÁ SLUŽBA</vt:lpstr>
      <vt:lpstr>Na grafu číslo 1 můžeme vidět, že z hlediska pohlaví v roce 2018 převažují ženy, a to více jak o dvojnásobek počtu klientů. Muži tvoří 31 % klientů pečovatelské služby, kdežto ženy 69 %.</vt:lpstr>
      <vt:lpstr>Věková struktura klientů</vt:lpstr>
      <vt:lpstr>Poskytnutí nebo pomoc při zajištění stravy </vt:lpstr>
      <vt:lpstr>Pomoc při úkonech osobní hygieny </vt:lpstr>
      <vt:lpstr>- pokračování</vt:lpstr>
      <vt:lpstr>Příprava a podání jídla a pití </vt:lpstr>
      <vt:lpstr>Běžný úklid a údržba domácnosti </vt:lpstr>
      <vt:lpstr>Běžný nákup </vt:lpstr>
      <vt:lpstr>Praní a žehlení ložního a osobního prádla a jeho drobné úpravy </vt:lpstr>
      <vt:lpstr>Pochůzky </vt:lpstr>
      <vt:lpstr>Doprovázení dospělých do škol, zaměstnání, k lékaři, na orgány veřejné moci a instituce poskytující veřejné služby a doprovázení zpět </vt:lpstr>
      <vt:lpstr>Co patří do pečovatelské služby a co je nadbytečné?</vt:lpstr>
      <vt:lpstr>Naše aktivity nás budou naplňovat, pokud je budeme vykonávat se zaujetím, to znamená vytvořit z nich „srdeční záležitost“, dělat je rád. Co slouží jen k rozptýlení a úniku před samotou, zanechává nakonec zklamání a prázdnotu.                                   Anselm Grűn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Domov Háj</dc:title>
  <dc:creator>Capek</dc:creator>
  <cp:lastModifiedBy>Renata</cp:lastModifiedBy>
  <cp:revision>223</cp:revision>
  <dcterms:created xsi:type="dcterms:W3CDTF">2015-03-25T05:28:07Z</dcterms:created>
  <dcterms:modified xsi:type="dcterms:W3CDTF">2019-09-30T07:38:56Z</dcterms:modified>
</cp:coreProperties>
</file>