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handoutMasterIdLst>
    <p:handoutMasterId r:id="rId31"/>
  </p:handoutMasterIdLst>
  <p:sldIdLst>
    <p:sldId id="256" r:id="rId2"/>
    <p:sldId id="464" r:id="rId3"/>
    <p:sldId id="491" r:id="rId4"/>
    <p:sldId id="467" r:id="rId5"/>
    <p:sldId id="470" r:id="rId6"/>
    <p:sldId id="468" r:id="rId7"/>
    <p:sldId id="472" r:id="rId8"/>
    <p:sldId id="498" r:id="rId9"/>
    <p:sldId id="465" r:id="rId10"/>
    <p:sldId id="497" r:id="rId11"/>
    <p:sldId id="473" r:id="rId12"/>
    <p:sldId id="474" r:id="rId13"/>
    <p:sldId id="476" r:id="rId14"/>
    <p:sldId id="477" r:id="rId15"/>
    <p:sldId id="487" r:id="rId16"/>
    <p:sldId id="478" r:id="rId17"/>
    <p:sldId id="479" r:id="rId18"/>
    <p:sldId id="480" r:id="rId19"/>
    <p:sldId id="481" r:id="rId20"/>
    <p:sldId id="482" r:id="rId21"/>
    <p:sldId id="492" r:id="rId22"/>
    <p:sldId id="493" r:id="rId23"/>
    <p:sldId id="494" r:id="rId24"/>
    <p:sldId id="499" r:id="rId25"/>
    <p:sldId id="500" r:id="rId26"/>
    <p:sldId id="490" r:id="rId27"/>
    <p:sldId id="485" r:id="rId28"/>
    <p:sldId id="437" r:id="rId29"/>
  </p:sldIdLst>
  <p:sldSz cx="9144000" cy="6858000" type="screen4x3"/>
  <p:notesSz cx="6735763" cy="98663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D6067467-E356-4D1B-A980-854A260FD949}">
          <p14:sldIdLst>
            <p14:sldId id="256"/>
            <p14:sldId id="464"/>
            <p14:sldId id="491"/>
            <p14:sldId id="467"/>
            <p14:sldId id="470"/>
            <p14:sldId id="468"/>
            <p14:sldId id="472"/>
            <p14:sldId id="498"/>
            <p14:sldId id="465"/>
            <p14:sldId id="497"/>
            <p14:sldId id="473"/>
            <p14:sldId id="474"/>
            <p14:sldId id="476"/>
            <p14:sldId id="477"/>
            <p14:sldId id="487"/>
            <p14:sldId id="478"/>
            <p14:sldId id="479"/>
            <p14:sldId id="480"/>
            <p14:sldId id="481"/>
            <p14:sldId id="482"/>
            <p14:sldId id="492"/>
            <p14:sldId id="493"/>
            <p14:sldId id="494"/>
            <p14:sldId id="499"/>
            <p14:sldId id="500"/>
            <p14:sldId id="490"/>
            <p14:sldId id="485"/>
            <p14:sldId id="43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46B667-130D-B246-B9A8-5A0CB71AEF9F}" v="26" dt="2019-09-22T20:13:34.163"/>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E171933-4619-4E11-9A3F-F7608DF75F80}" styleName="Střední styl 1 – zvýraznění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80" autoAdjust="0"/>
    <p:restoredTop sz="93085" autoAdjust="0"/>
  </p:normalViewPr>
  <p:slideViewPr>
    <p:cSldViewPr>
      <p:cViewPr varScale="1">
        <p:scale>
          <a:sx n="72" d="100"/>
          <a:sy n="72" d="100"/>
        </p:scale>
        <p:origin x="62" y="115"/>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2214" y="-108"/>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tonin.shejbal\Desktop\!!!%20Plocha\V&#253;voj%20dotac&#237;%20na%20soci&#225;ln&#237;%20slu&#382;by%20z%20rozpo&#269;tu%20MPSV%202007-20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28"/>
    </mc:Choice>
    <mc:Fallback>
      <c:style val="28"/>
    </mc:Fallback>
  </mc:AlternateContent>
  <c:chart>
    <c:autoTitleDeleted val="1"/>
    <c:plotArea>
      <c:layout>
        <c:manualLayout>
          <c:layoutTarget val="inner"/>
          <c:xMode val="edge"/>
          <c:yMode val="edge"/>
          <c:x val="0.13846710837249532"/>
          <c:y val="0.14111678166603564"/>
          <c:w val="0.84492285010240087"/>
          <c:h val="0.74296690389891173"/>
        </c:manualLayout>
      </c:layout>
      <c:barChart>
        <c:barDir val="col"/>
        <c:grouping val="stacked"/>
        <c:varyColors val="0"/>
        <c:ser>
          <c:idx val="1"/>
          <c:order val="0"/>
          <c:tx>
            <c:strRef>
              <c:f>'Vývoj 07-19 (3)'!$B$1</c:f>
              <c:strCache>
                <c:ptCount val="1"/>
                <c:pt idx="0">
                  <c:v>Celkový součet</c:v>
                </c:pt>
              </c:strCache>
            </c:strRef>
          </c:tx>
          <c:spPr>
            <a:solidFill>
              <a:schemeClr val="accent3">
                <a:lumMod val="75000"/>
              </a:schemeClr>
            </a:solidFill>
            <a:effectLst>
              <a:glow>
                <a:schemeClr val="accent1">
                  <a:alpha val="0"/>
                </a:schemeClr>
              </a:glow>
              <a:innerShdw blurRad="63500" dist="50800" dir="13500000">
                <a:srgbClr val="FF0000">
                  <a:alpha val="50000"/>
                </a:srgbClr>
              </a:innerShdw>
            </a:effectLst>
          </c:spPr>
          <c:invertIfNegative val="0"/>
          <c:dLbls>
            <c:numFmt formatCode="#,##0.00" sourceLinked="0"/>
            <c:spPr>
              <a:noFill/>
              <a:ln>
                <a:noFill/>
              </a:ln>
              <a:effectLst/>
            </c:spPr>
            <c:txPr>
              <a:bodyPr/>
              <a:lstStyle/>
              <a:p>
                <a:pPr>
                  <a:defRPr sz="1400" b="1">
                    <a:solidFill>
                      <a:sysClr val="windowText" lastClr="000000"/>
                    </a:solidFill>
                  </a:defRPr>
                </a:pPr>
                <a:endParaRPr lang="cs-CZ"/>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'Vývoj 07-19 (3)'!$A$8:$A$14</c:f>
              <c:numCache>
                <c:formatCode>General</c:formatCode>
                <c:ptCount val="7"/>
                <c:pt idx="0">
                  <c:v>2013</c:v>
                </c:pt>
                <c:pt idx="1">
                  <c:v>2014</c:v>
                </c:pt>
                <c:pt idx="2">
                  <c:v>2015</c:v>
                </c:pt>
                <c:pt idx="3">
                  <c:v>2016</c:v>
                </c:pt>
                <c:pt idx="4">
                  <c:v>2017</c:v>
                </c:pt>
                <c:pt idx="5">
                  <c:v>2018</c:v>
                </c:pt>
                <c:pt idx="6">
                  <c:v>2019</c:v>
                </c:pt>
              </c:numCache>
            </c:numRef>
          </c:cat>
          <c:val>
            <c:numRef>
              <c:f>'Vývoj 07-19 (3)'!$B$8:$B$14</c:f>
              <c:numCache>
                <c:formatCode>"Kč"#,##0_);[Red]\("Kč"#,##0\)</c:formatCode>
                <c:ptCount val="7"/>
                <c:pt idx="0">
                  <c:v>6556068676</c:v>
                </c:pt>
                <c:pt idx="1">
                  <c:v>7707498387</c:v>
                </c:pt>
                <c:pt idx="2">
                  <c:v>8565000000</c:v>
                </c:pt>
                <c:pt idx="3">
                  <c:v>9185000000</c:v>
                </c:pt>
                <c:pt idx="4">
                  <c:v>11248986004</c:v>
                </c:pt>
                <c:pt idx="5">
                  <c:v>14894611712</c:v>
                </c:pt>
                <c:pt idx="6">
                  <c:v>16805611712</c:v>
                </c:pt>
              </c:numCache>
            </c:numRef>
          </c:val>
          <c:extLst>
            <c:ext xmlns:c16="http://schemas.microsoft.com/office/drawing/2014/chart" uri="{C3380CC4-5D6E-409C-BE32-E72D297353CC}">
              <c16:uniqueId val="{00000000-558E-475F-A520-A8BD82CD3CCA}"/>
            </c:ext>
          </c:extLst>
        </c:ser>
        <c:dLbls>
          <c:showLegendKey val="0"/>
          <c:showVal val="1"/>
          <c:showCatName val="0"/>
          <c:showSerName val="0"/>
          <c:showPercent val="0"/>
          <c:showBubbleSize val="0"/>
        </c:dLbls>
        <c:gapWidth val="95"/>
        <c:overlap val="100"/>
        <c:axId val="82542592"/>
        <c:axId val="82545280"/>
      </c:barChart>
      <c:catAx>
        <c:axId val="82542592"/>
        <c:scaling>
          <c:orientation val="minMax"/>
        </c:scaling>
        <c:delete val="0"/>
        <c:axPos val="b"/>
        <c:numFmt formatCode="General" sourceLinked="1"/>
        <c:majorTickMark val="out"/>
        <c:minorTickMark val="none"/>
        <c:tickLblPos val="nextTo"/>
        <c:crossAx val="82545280"/>
        <c:crosses val="autoZero"/>
        <c:auto val="1"/>
        <c:lblAlgn val="ctr"/>
        <c:lblOffset val="100"/>
        <c:noMultiLvlLbl val="0"/>
      </c:catAx>
      <c:valAx>
        <c:axId val="82545280"/>
        <c:scaling>
          <c:orientation val="minMax"/>
        </c:scaling>
        <c:delete val="0"/>
        <c:axPos val="l"/>
        <c:majorGridlines/>
        <c:numFmt formatCode="#,##0.00\ _K_č" sourceLinked="0"/>
        <c:majorTickMark val="none"/>
        <c:minorTickMark val="none"/>
        <c:tickLblPos val="nextTo"/>
        <c:crossAx val="82542592"/>
        <c:crosses val="autoZero"/>
        <c:crossBetween val="between"/>
        <c:dispUnits>
          <c:builtInUnit val="billions"/>
          <c:dispUnitsLbl/>
        </c:dispUnits>
      </c:valAx>
      <c:dTable>
        <c:showHorzBorder val="1"/>
        <c:showVertBorder val="1"/>
        <c:showOutline val="1"/>
        <c:showKeys val="1"/>
      </c:dTable>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D9A150-8237-42CF-859A-73A3B14C1833}"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cs-CZ"/>
        </a:p>
      </dgm:t>
    </dgm:pt>
    <dgm:pt modelId="{7D629EF1-9DA6-4E9A-8CBB-A7B28636B4ED}">
      <dgm:prSet/>
      <dgm:spPr>
        <a:solidFill>
          <a:srgbClr val="E7F3F4">
            <a:alpha val="90000"/>
          </a:srgbClr>
        </a:solidFill>
        <a:ln>
          <a:solidFill>
            <a:schemeClr val="accent5">
              <a:alpha val="90000"/>
            </a:schemeClr>
          </a:solidFill>
        </a:ln>
      </dgm:spPr>
      <dgm:t>
        <a:bodyPr/>
        <a:lstStyle/>
        <a:p>
          <a:pPr rtl="0"/>
          <a:r>
            <a:rPr lang="cs-CZ" dirty="0"/>
            <a:t>Celkový počet klientů</a:t>
          </a:r>
        </a:p>
      </dgm:t>
    </dgm:pt>
    <dgm:pt modelId="{E3953C9D-ED56-4175-A002-983951FA8381}" type="parTrans" cxnId="{4C1A4F44-03DA-401D-B899-F81ED0FB16FE}">
      <dgm:prSet/>
      <dgm:spPr/>
      <dgm:t>
        <a:bodyPr/>
        <a:lstStyle/>
        <a:p>
          <a:endParaRPr lang="cs-CZ"/>
        </a:p>
      </dgm:t>
    </dgm:pt>
    <dgm:pt modelId="{212A4ACE-184A-42A6-83C2-5EB691D83CC9}" type="sibTrans" cxnId="{4C1A4F44-03DA-401D-B899-F81ED0FB16FE}">
      <dgm:prSet/>
      <dgm:spPr/>
      <dgm:t>
        <a:bodyPr/>
        <a:lstStyle/>
        <a:p>
          <a:endParaRPr lang="cs-CZ"/>
        </a:p>
      </dgm:t>
    </dgm:pt>
    <dgm:pt modelId="{B060DD83-BC22-4703-A2FB-6E5DA399588E}">
      <dgm:prSet/>
      <dgm:spPr>
        <a:solidFill>
          <a:srgbClr val="E7F3F4">
            <a:alpha val="90000"/>
          </a:srgbClr>
        </a:solidFill>
        <a:ln>
          <a:solidFill>
            <a:schemeClr val="accent5">
              <a:alpha val="90000"/>
            </a:schemeClr>
          </a:solidFill>
        </a:ln>
      </dgm:spPr>
      <dgm:t>
        <a:bodyPr/>
        <a:lstStyle/>
        <a:p>
          <a:pPr rtl="0"/>
          <a:r>
            <a:rPr lang="cs-CZ" dirty="0"/>
            <a:t>Počet klientů, resp. lůžek v pokoji</a:t>
          </a:r>
        </a:p>
      </dgm:t>
    </dgm:pt>
    <dgm:pt modelId="{40F000C3-760E-4AD8-AC37-FDA6CBA09765}" type="parTrans" cxnId="{234E7DEF-E370-4C42-9B14-8B9C28738FC0}">
      <dgm:prSet/>
      <dgm:spPr/>
      <dgm:t>
        <a:bodyPr/>
        <a:lstStyle/>
        <a:p>
          <a:endParaRPr lang="cs-CZ"/>
        </a:p>
      </dgm:t>
    </dgm:pt>
    <dgm:pt modelId="{E287DB84-9131-438A-91F7-DB3AC8EF38C7}" type="sibTrans" cxnId="{234E7DEF-E370-4C42-9B14-8B9C28738FC0}">
      <dgm:prSet/>
      <dgm:spPr/>
      <dgm:t>
        <a:bodyPr/>
        <a:lstStyle/>
        <a:p>
          <a:endParaRPr lang="cs-CZ"/>
        </a:p>
      </dgm:t>
    </dgm:pt>
    <dgm:pt modelId="{F510F4BF-E528-40C5-8F0A-B6BD99C317B6}">
      <dgm:prSet/>
      <dgm:spPr>
        <a:solidFill>
          <a:schemeClr val="accent1">
            <a:lumMod val="75000"/>
          </a:schemeClr>
        </a:solidFill>
        <a:ln>
          <a:solidFill>
            <a:schemeClr val="accent1">
              <a:lumMod val="75000"/>
            </a:schemeClr>
          </a:solidFill>
        </a:ln>
      </dgm:spPr>
      <dgm:t>
        <a:bodyPr/>
        <a:lstStyle/>
        <a:p>
          <a:pPr rtl="0"/>
          <a:r>
            <a:rPr lang="cs-CZ" dirty="0"/>
            <a:t>Budova</a:t>
          </a:r>
        </a:p>
      </dgm:t>
    </dgm:pt>
    <dgm:pt modelId="{3193C9CB-D0C1-47A0-A443-337D09010A7D}" type="parTrans" cxnId="{6EB15653-C452-4476-AA78-80EA9AA6B385}">
      <dgm:prSet/>
      <dgm:spPr/>
      <dgm:t>
        <a:bodyPr/>
        <a:lstStyle/>
        <a:p>
          <a:endParaRPr lang="cs-CZ"/>
        </a:p>
      </dgm:t>
    </dgm:pt>
    <dgm:pt modelId="{65AA20CB-7357-4D41-A955-01BEA8C02FA4}" type="sibTrans" cxnId="{6EB15653-C452-4476-AA78-80EA9AA6B385}">
      <dgm:prSet/>
      <dgm:spPr/>
      <dgm:t>
        <a:bodyPr/>
        <a:lstStyle/>
        <a:p>
          <a:endParaRPr lang="cs-CZ"/>
        </a:p>
      </dgm:t>
    </dgm:pt>
    <dgm:pt modelId="{02641A96-3365-488F-9047-4CA6E7243B53}">
      <dgm:prSet/>
      <dgm:spPr>
        <a:solidFill>
          <a:srgbClr val="E7F3F4">
            <a:alpha val="90000"/>
          </a:srgbClr>
        </a:solidFill>
        <a:ln>
          <a:solidFill>
            <a:srgbClr val="E7F3F4">
              <a:alpha val="90000"/>
            </a:srgbClr>
          </a:solidFill>
        </a:ln>
      </dgm:spPr>
      <dgm:t>
        <a:bodyPr/>
        <a:lstStyle/>
        <a:p>
          <a:pPr rtl="0"/>
          <a:r>
            <a:rPr lang="cs-CZ" dirty="0"/>
            <a:t>Vhodnost prostor pro cílovou skupinu</a:t>
          </a:r>
        </a:p>
      </dgm:t>
    </dgm:pt>
    <dgm:pt modelId="{7FCCF7C3-D8CE-4F79-86C2-FAF82C5DFBE2}" type="parTrans" cxnId="{3F3047D1-B215-46BF-9CDF-3B79E65CB5E6}">
      <dgm:prSet/>
      <dgm:spPr/>
      <dgm:t>
        <a:bodyPr/>
        <a:lstStyle/>
        <a:p>
          <a:endParaRPr lang="cs-CZ"/>
        </a:p>
      </dgm:t>
    </dgm:pt>
    <dgm:pt modelId="{3640303A-5D96-4792-926A-D79BA7749290}" type="sibTrans" cxnId="{3F3047D1-B215-46BF-9CDF-3B79E65CB5E6}">
      <dgm:prSet/>
      <dgm:spPr/>
      <dgm:t>
        <a:bodyPr/>
        <a:lstStyle/>
        <a:p>
          <a:endParaRPr lang="cs-CZ"/>
        </a:p>
      </dgm:t>
    </dgm:pt>
    <dgm:pt modelId="{C47EEC16-DE69-48FB-A169-E6D3F062A6EB}">
      <dgm:prSet/>
      <dgm:spPr>
        <a:solidFill>
          <a:srgbClr val="E7F3F4">
            <a:alpha val="90000"/>
          </a:srgbClr>
        </a:solidFill>
        <a:ln>
          <a:solidFill>
            <a:srgbClr val="E7F3F4">
              <a:alpha val="90000"/>
            </a:srgbClr>
          </a:solidFill>
        </a:ln>
      </dgm:spPr>
      <dgm:t>
        <a:bodyPr/>
        <a:lstStyle/>
        <a:p>
          <a:pPr rtl="0"/>
          <a:r>
            <a:rPr lang="cs-CZ" dirty="0"/>
            <a:t>Vybavení pokoje/domácnosti</a:t>
          </a:r>
        </a:p>
      </dgm:t>
    </dgm:pt>
    <dgm:pt modelId="{7F1F5637-F6C3-4A32-9FFF-216E68988E19}" type="parTrans" cxnId="{35771F38-1730-484E-90C7-FED2AF324C92}">
      <dgm:prSet/>
      <dgm:spPr/>
      <dgm:t>
        <a:bodyPr/>
        <a:lstStyle/>
        <a:p>
          <a:endParaRPr lang="cs-CZ"/>
        </a:p>
      </dgm:t>
    </dgm:pt>
    <dgm:pt modelId="{8479208E-FC0A-44E5-B669-80149297D4BD}" type="sibTrans" cxnId="{35771F38-1730-484E-90C7-FED2AF324C92}">
      <dgm:prSet/>
      <dgm:spPr/>
      <dgm:t>
        <a:bodyPr/>
        <a:lstStyle/>
        <a:p>
          <a:endParaRPr lang="cs-CZ"/>
        </a:p>
      </dgm:t>
    </dgm:pt>
    <dgm:pt modelId="{C09475F8-7AFA-4160-B37F-320DC18D7792}">
      <dgm:prSet/>
      <dgm:spPr>
        <a:solidFill>
          <a:srgbClr val="E7F3F4">
            <a:alpha val="90000"/>
          </a:srgbClr>
        </a:solidFill>
        <a:ln>
          <a:solidFill>
            <a:srgbClr val="E7F3F4">
              <a:alpha val="90000"/>
            </a:srgbClr>
          </a:solidFill>
        </a:ln>
      </dgm:spPr>
      <dgm:t>
        <a:bodyPr/>
        <a:lstStyle/>
        <a:p>
          <a:pPr rtl="0"/>
          <a:r>
            <a:rPr lang="cs-CZ" dirty="0"/>
            <a:t>Velikost pokojů/domácnosti</a:t>
          </a:r>
        </a:p>
      </dgm:t>
    </dgm:pt>
    <dgm:pt modelId="{43B141FF-675A-4740-B0A5-8B1652AA2BFD}" type="parTrans" cxnId="{FC38A555-6D8E-4B6D-9E9C-AD5435C4F2F7}">
      <dgm:prSet/>
      <dgm:spPr/>
      <dgm:t>
        <a:bodyPr/>
        <a:lstStyle/>
        <a:p>
          <a:endParaRPr lang="cs-CZ"/>
        </a:p>
      </dgm:t>
    </dgm:pt>
    <dgm:pt modelId="{1F4B7D5E-3AE1-481C-BE2D-2089F197F270}" type="sibTrans" cxnId="{FC38A555-6D8E-4B6D-9E9C-AD5435C4F2F7}">
      <dgm:prSet/>
      <dgm:spPr/>
      <dgm:t>
        <a:bodyPr/>
        <a:lstStyle/>
        <a:p>
          <a:endParaRPr lang="cs-CZ"/>
        </a:p>
      </dgm:t>
    </dgm:pt>
    <dgm:pt modelId="{01456B1A-6A31-4D2C-B2B1-EAA95BA55667}">
      <dgm:prSet/>
      <dgm:spPr>
        <a:solidFill>
          <a:srgbClr val="E7F3F4">
            <a:alpha val="90000"/>
          </a:srgbClr>
        </a:solidFill>
        <a:ln>
          <a:solidFill>
            <a:srgbClr val="E7F3F4">
              <a:alpha val="90000"/>
            </a:srgbClr>
          </a:solidFill>
        </a:ln>
      </dgm:spPr>
      <dgm:t>
        <a:bodyPr/>
        <a:lstStyle/>
        <a:p>
          <a:pPr rtl="0"/>
          <a:r>
            <a:rPr lang="cs-CZ" dirty="0"/>
            <a:t>Bezbariérovost</a:t>
          </a:r>
        </a:p>
      </dgm:t>
    </dgm:pt>
    <dgm:pt modelId="{2836BD83-2041-4611-B853-E38602D78DF8}" type="parTrans" cxnId="{E0837646-5CC5-4033-A346-82DE06FCA2BF}">
      <dgm:prSet/>
      <dgm:spPr/>
      <dgm:t>
        <a:bodyPr/>
        <a:lstStyle/>
        <a:p>
          <a:endParaRPr lang="cs-CZ"/>
        </a:p>
      </dgm:t>
    </dgm:pt>
    <dgm:pt modelId="{AE267664-C458-47DA-BCFF-5BB4A95F8454}" type="sibTrans" cxnId="{E0837646-5CC5-4033-A346-82DE06FCA2BF}">
      <dgm:prSet/>
      <dgm:spPr/>
      <dgm:t>
        <a:bodyPr/>
        <a:lstStyle/>
        <a:p>
          <a:endParaRPr lang="cs-CZ"/>
        </a:p>
      </dgm:t>
    </dgm:pt>
    <dgm:pt modelId="{53ACF59E-235B-453C-A931-87E5F0012B42}">
      <dgm:prSet/>
      <dgm:spPr>
        <a:solidFill>
          <a:srgbClr val="E7F3F4">
            <a:alpha val="90000"/>
          </a:srgbClr>
        </a:solidFill>
        <a:ln>
          <a:solidFill>
            <a:srgbClr val="E7F3F4">
              <a:alpha val="90000"/>
            </a:srgbClr>
          </a:solidFill>
        </a:ln>
      </dgm:spPr>
      <dgm:t>
        <a:bodyPr/>
        <a:lstStyle/>
        <a:p>
          <a:pPr rtl="0"/>
          <a:r>
            <a:rPr lang="cs-CZ" dirty="0"/>
            <a:t>Výtah</a:t>
          </a:r>
        </a:p>
      </dgm:t>
    </dgm:pt>
    <dgm:pt modelId="{A63F4809-B45E-4E61-B21E-44276A7817ED}" type="parTrans" cxnId="{6502C74A-B85A-42E3-89DF-6FCF3228A9BB}">
      <dgm:prSet/>
      <dgm:spPr/>
      <dgm:t>
        <a:bodyPr/>
        <a:lstStyle/>
        <a:p>
          <a:endParaRPr lang="cs-CZ"/>
        </a:p>
      </dgm:t>
    </dgm:pt>
    <dgm:pt modelId="{438C9F44-498D-48BB-AA38-3F8D89A92917}" type="sibTrans" cxnId="{6502C74A-B85A-42E3-89DF-6FCF3228A9BB}">
      <dgm:prSet/>
      <dgm:spPr/>
      <dgm:t>
        <a:bodyPr/>
        <a:lstStyle/>
        <a:p>
          <a:endParaRPr lang="cs-CZ"/>
        </a:p>
      </dgm:t>
    </dgm:pt>
    <dgm:pt modelId="{0FDB5E52-95DE-49AE-AF54-CDBD6A74364F}">
      <dgm:prSet/>
      <dgm:spPr>
        <a:solidFill>
          <a:srgbClr val="E7F3F4">
            <a:alpha val="90000"/>
          </a:srgbClr>
        </a:solidFill>
        <a:ln>
          <a:solidFill>
            <a:srgbClr val="E7F3F4">
              <a:alpha val="90000"/>
            </a:srgbClr>
          </a:solidFill>
        </a:ln>
      </dgm:spPr>
      <dgm:t>
        <a:bodyPr/>
        <a:lstStyle/>
        <a:p>
          <a:pPr rtl="0"/>
          <a:r>
            <a:rPr lang="cs-CZ" dirty="0"/>
            <a:t>Dostupnost</a:t>
          </a:r>
        </a:p>
      </dgm:t>
    </dgm:pt>
    <dgm:pt modelId="{90D81258-DC71-4410-8692-FEBF3784AD2D}" type="parTrans" cxnId="{21257207-E3CE-4C5C-ABCD-5B9A5CB35E10}">
      <dgm:prSet/>
      <dgm:spPr/>
      <dgm:t>
        <a:bodyPr/>
        <a:lstStyle/>
        <a:p>
          <a:endParaRPr lang="cs-CZ"/>
        </a:p>
      </dgm:t>
    </dgm:pt>
    <dgm:pt modelId="{B19C98AB-7EC1-4E4A-A565-19EA9FB43319}" type="sibTrans" cxnId="{21257207-E3CE-4C5C-ABCD-5B9A5CB35E10}">
      <dgm:prSet/>
      <dgm:spPr/>
      <dgm:t>
        <a:bodyPr/>
        <a:lstStyle/>
        <a:p>
          <a:endParaRPr lang="cs-CZ"/>
        </a:p>
      </dgm:t>
    </dgm:pt>
    <dgm:pt modelId="{BFCEA551-0ED1-4659-B0DA-1C2931497D8E}">
      <dgm:prSet/>
      <dgm:spPr>
        <a:solidFill>
          <a:schemeClr val="accent1">
            <a:lumMod val="75000"/>
          </a:schemeClr>
        </a:solidFill>
        <a:ln>
          <a:solidFill>
            <a:schemeClr val="accent1">
              <a:lumMod val="75000"/>
            </a:schemeClr>
          </a:solidFill>
        </a:ln>
      </dgm:spPr>
      <dgm:t>
        <a:bodyPr/>
        <a:lstStyle/>
        <a:p>
          <a:pPr rtl="0"/>
          <a:r>
            <a:rPr lang="cs-CZ" dirty="0"/>
            <a:t>Vybavení</a:t>
          </a:r>
        </a:p>
      </dgm:t>
    </dgm:pt>
    <dgm:pt modelId="{D9EA1B48-20C6-401A-A405-779CD32E8B50}" type="parTrans" cxnId="{E41FB648-D781-4076-B6AA-66AAB0CA5813}">
      <dgm:prSet/>
      <dgm:spPr/>
      <dgm:t>
        <a:bodyPr/>
        <a:lstStyle/>
        <a:p>
          <a:endParaRPr lang="cs-CZ"/>
        </a:p>
      </dgm:t>
    </dgm:pt>
    <dgm:pt modelId="{D0C44D5F-A063-4534-9AFC-952BC15FD789}" type="sibTrans" cxnId="{E41FB648-D781-4076-B6AA-66AAB0CA5813}">
      <dgm:prSet/>
      <dgm:spPr/>
      <dgm:t>
        <a:bodyPr/>
        <a:lstStyle/>
        <a:p>
          <a:endParaRPr lang="cs-CZ"/>
        </a:p>
      </dgm:t>
    </dgm:pt>
    <dgm:pt modelId="{E8BEC57E-28DC-427C-9820-33655B36496B}">
      <dgm:prSet/>
      <dgm:spPr>
        <a:solidFill>
          <a:srgbClr val="E7F3F4">
            <a:alpha val="90000"/>
          </a:srgbClr>
        </a:solidFill>
        <a:ln>
          <a:solidFill>
            <a:srgbClr val="E7F3F4">
              <a:alpha val="90000"/>
            </a:srgbClr>
          </a:solidFill>
        </a:ln>
      </dgm:spPr>
      <dgm:t>
        <a:bodyPr/>
        <a:lstStyle/>
        <a:p>
          <a:pPr rtl="0"/>
          <a:r>
            <a:rPr lang="cs-CZ" dirty="0"/>
            <a:t>Pokoj</a:t>
          </a:r>
        </a:p>
      </dgm:t>
    </dgm:pt>
    <dgm:pt modelId="{EDD96813-610B-43DE-A278-B38FC3BEC8C3}" type="parTrans" cxnId="{B5D15C8A-0628-4116-9D55-607C99A9E67C}">
      <dgm:prSet/>
      <dgm:spPr/>
      <dgm:t>
        <a:bodyPr/>
        <a:lstStyle/>
        <a:p>
          <a:endParaRPr lang="cs-CZ"/>
        </a:p>
      </dgm:t>
    </dgm:pt>
    <dgm:pt modelId="{1E82BB4C-ADB6-440E-8360-72CF21E9402B}" type="sibTrans" cxnId="{B5D15C8A-0628-4116-9D55-607C99A9E67C}">
      <dgm:prSet/>
      <dgm:spPr/>
      <dgm:t>
        <a:bodyPr/>
        <a:lstStyle/>
        <a:p>
          <a:endParaRPr lang="cs-CZ"/>
        </a:p>
      </dgm:t>
    </dgm:pt>
    <dgm:pt modelId="{A157E4A9-E3F0-428E-BA68-23956DF9A120}">
      <dgm:prSet/>
      <dgm:spPr>
        <a:solidFill>
          <a:srgbClr val="E7F3F4">
            <a:alpha val="90000"/>
          </a:srgbClr>
        </a:solidFill>
        <a:ln>
          <a:solidFill>
            <a:srgbClr val="E7F3F4">
              <a:alpha val="90000"/>
            </a:srgbClr>
          </a:solidFill>
        </a:ln>
      </dgm:spPr>
      <dgm:t>
        <a:bodyPr/>
        <a:lstStyle/>
        <a:p>
          <a:pPr rtl="0"/>
          <a:r>
            <a:rPr lang="cs-CZ" dirty="0"/>
            <a:t>Signalizace</a:t>
          </a:r>
        </a:p>
      </dgm:t>
    </dgm:pt>
    <dgm:pt modelId="{146E1F80-0E0A-46CF-9CDB-5D6D30DF25A9}" type="parTrans" cxnId="{D147A5C7-2EDB-453A-88FB-0CB4800D8C16}">
      <dgm:prSet/>
      <dgm:spPr/>
      <dgm:t>
        <a:bodyPr/>
        <a:lstStyle/>
        <a:p>
          <a:endParaRPr lang="cs-CZ"/>
        </a:p>
      </dgm:t>
    </dgm:pt>
    <dgm:pt modelId="{97CFBD30-51AE-4289-9379-3D66A33656CC}" type="sibTrans" cxnId="{D147A5C7-2EDB-453A-88FB-0CB4800D8C16}">
      <dgm:prSet/>
      <dgm:spPr/>
      <dgm:t>
        <a:bodyPr/>
        <a:lstStyle/>
        <a:p>
          <a:endParaRPr lang="cs-CZ"/>
        </a:p>
      </dgm:t>
    </dgm:pt>
    <dgm:pt modelId="{44496BC0-6835-4AAB-B9DD-E009C3CC01ED}">
      <dgm:prSet/>
      <dgm:spPr>
        <a:solidFill>
          <a:srgbClr val="E7F3F4">
            <a:alpha val="90000"/>
          </a:srgbClr>
        </a:solidFill>
        <a:ln>
          <a:solidFill>
            <a:srgbClr val="E7F3F4">
              <a:alpha val="90000"/>
            </a:srgbClr>
          </a:solidFill>
        </a:ln>
      </dgm:spPr>
      <dgm:t>
        <a:bodyPr/>
        <a:lstStyle/>
        <a:p>
          <a:pPr rtl="0"/>
          <a:r>
            <a:rPr lang="cs-CZ" dirty="0"/>
            <a:t>Koupelna/toaleta</a:t>
          </a:r>
        </a:p>
      </dgm:t>
    </dgm:pt>
    <dgm:pt modelId="{3FA370C9-E7BB-4A16-A1B7-EB5E586AFC00}" type="parTrans" cxnId="{398C0325-3879-4DFB-8E3E-769D673E06FE}">
      <dgm:prSet/>
      <dgm:spPr/>
      <dgm:t>
        <a:bodyPr/>
        <a:lstStyle/>
        <a:p>
          <a:endParaRPr lang="cs-CZ"/>
        </a:p>
      </dgm:t>
    </dgm:pt>
    <dgm:pt modelId="{0FF8A3CA-C3A1-41BD-94C3-429D94D86650}" type="sibTrans" cxnId="{398C0325-3879-4DFB-8E3E-769D673E06FE}">
      <dgm:prSet/>
      <dgm:spPr/>
      <dgm:t>
        <a:bodyPr/>
        <a:lstStyle/>
        <a:p>
          <a:endParaRPr lang="cs-CZ"/>
        </a:p>
      </dgm:t>
    </dgm:pt>
    <dgm:pt modelId="{0B425BE1-B09E-40A4-800C-1C2DC5A12176}">
      <dgm:prSet/>
      <dgm:spPr>
        <a:solidFill>
          <a:srgbClr val="E7F3F4">
            <a:alpha val="90000"/>
          </a:srgbClr>
        </a:solidFill>
        <a:ln>
          <a:solidFill>
            <a:srgbClr val="E7F3F4">
              <a:alpha val="90000"/>
            </a:srgbClr>
          </a:solidFill>
        </a:ln>
      </dgm:spPr>
      <dgm:t>
        <a:bodyPr/>
        <a:lstStyle/>
        <a:p>
          <a:pPr rtl="0"/>
          <a:r>
            <a:rPr lang="cs-CZ" dirty="0"/>
            <a:t>Hygienické potřeby</a:t>
          </a:r>
        </a:p>
      </dgm:t>
    </dgm:pt>
    <dgm:pt modelId="{ABEC816C-2C9B-4383-B928-8178BDA9E56E}" type="parTrans" cxnId="{5C1FCB70-8501-4EEA-A62F-3C2F7EFAB62C}">
      <dgm:prSet/>
      <dgm:spPr/>
      <dgm:t>
        <a:bodyPr/>
        <a:lstStyle/>
        <a:p>
          <a:endParaRPr lang="cs-CZ"/>
        </a:p>
      </dgm:t>
    </dgm:pt>
    <dgm:pt modelId="{5509B191-8166-42B0-B0B9-4D3A4C281BE4}" type="sibTrans" cxnId="{5C1FCB70-8501-4EEA-A62F-3C2F7EFAB62C}">
      <dgm:prSet/>
      <dgm:spPr/>
      <dgm:t>
        <a:bodyPr/>
        <a:lstStyle/>
        <a:p>
          <a:endParaRPr lang="cs-CZ"/>
        </a:p>
      </dgm:t>
    </dgm:pt>
    <dgm:pt modelId="{FFAE7EB3-2D5A-4588-BA18-297E8352EA86}">
      <dgm:prSet/>
      <dgm:spPr>
        <a:solidFill>
          <a:srgbClr val="E7F3F4">
            <a:alpha val="90000"/>
          </a:srgbClr>
        </a:solidFill>
        <a:ln>
          <a:solidFill>
            <a:srgbClr val="E7F3F4">
              <a:alpha val="90000"/>
            </a:srgbClr>
          </a:solidFill>
        </a:ln>
      </dgm:spPr>
      <dgm:t>
        <a:bodyPr/>
        <a:lstStyle/>
        <a:p>
          <a:pPr rtl="0"/>
          <a:r>
            <a:rPr lang="cs-CZ" dirty="0"/>
            <a:t>Přístup k vybavení</a:t>
          </a:r>
        </a:p>
      </dgm:t>
    </dgm:pt>
    <dgm:pt modelId="{9862B157-8592-4CCB-8EA2-17CEAA9B429E}" type="parTrans" cxnId="{F3B6F0F2-6F1C-4E07-A19C-4C8CC7A8F721}">
      <dgm:prSet/>
      <dgm:spPr/>
      <dgm:t>
        <a:bodyPr/>
        <a:lstStyle/>
        <a:p>
          <a:endParaRPr lang="cs-CZ"/>
        </a:p>
      </dgm:t>
    </dgm:pt>
    <dgm:pt modelId="{15085F7A-7835-4027-8451-6205F3F52CCE}" type="sibTrans" cxnId="{F3B6F0F2-6F1C-4E07-A19C-4C8CC7A8F721}">
      <dgm:prSet/>
      <dgm:spPr/>
      <dgm:t>
        <a:bodyPr/>
        <a:lstStyle/>
        <a:p>
          <a:endParaRPr lang="cs-CZ"/>
        </a:p>
      </dgm:t>
    </dgm:pt>
    <dgm:pt modelId="{E7DB3E5A-915C-4BF9-AC2B-C54005641B66}">
      <dgm:prSet/>
      <dgm:spPr>
        <a:solidFill>
          <a:srgbClr val="E7F3F4">
            <a:alpha val="90000"/>
          </a:srgbClr>
        </a:solidFill>
        <a:ln>
          <a:solidFill>
            <a:srgbClr val="E7F3F4">
              <a:alpha val="90000"/>
            </a:srgbClr>
          </a:solidFill>
        </a:ln>
      </dgm:spPr>
      <dgm:t>
        <a:bodyPr/>
        <a:lstStyle/>
        <a:p>
          <a:pPr rtl="0"/>
          <a:r>
            <a:rPr lang="cs-CZ" dirty="0"/>
            <a:t>Úklid</a:t>
          </a:r>
        </a:p>
      </dgm:t>
    </dgm:pt>
    <dgm:pt modelId="{AC8E6767-6C2E-4CFA-AAD2-BC11B65DB954}" type="parTrans" cxnId="{00B0A1A0-D01C-43C5-908A-0FD26DED213B}">
      <dgm:prSet/>
      <dgm:spPr/>
      <dgm:t>
        <a:bodyPr/>
        <a:lstStyle/>
        <a:p>
          <a:endParaRPr lang="cs-CZ"/>
        </a:p>
      </dgm:t>
    </dgm:pt>
    <dgm:pt modelId="{2105C756-F58E-464B-883D-0892502FEF28}" type="sibTrans" cxnId="{00B0A1A0-D01C-43C5-908A-0FD26DED213B}">
      <dgm:prSet/>
      <dgm:spPr/>
      <dgm:t>
        <a:bodyPr/>
        <a:lstStyle/>
        <a:p>
          <a:endParaRPr lang="cs-CZ"/>
        </a:p>
      </dgm:t>
    </dgm:pt>
    <dgm:pt modelId="{F7A5127D-9B85-4212-9E57-66BDD2FECB39}">
      <dgm:prSet/>
      <dgm:spPr>
        <a:solidFill>
          <a:srgbClr val="E7F3F4">
            <a:alpha val="90000"/>
          </a:srgbClr>
        </a:solidFill>
        <a:ln>
          <a:solidFill>
            <a:srgbClr val="E7F3F4">
              <a:alpha val="90000"/>
            </a:srgbClr>
          </a:solidFill>
        </a:ln>
      </dgm:spPr>
      <dgm:t>
        <a:bodyPr/>
        <a:lstStyle/>
        <a:p>
          <a:pPr rtl="0"/>
          <a:r>
            <a:rPr lang="cs-CZ" dirty="0"/>
            <a:t>Praní</a:t>
          </a:r>
        </a:p>
      </dgm:t>
    </dgm:pt>
    <dgm:pt modelId="{DFE5C2ED-FE3E-41EF-A8C3-AF24957F3450}" type="parTrans" cxnId="{13A614FC-439D-4606-ADE3-4D457E7B6BD9}">
      <dgm:prSet/>
      <dgm:spPr/>
      <dgm:t>
        <a:bodyPr/>
        <a:lstStyle/>
        <a:p>
          <a:endParaRPr lang="cs-CZ"/>
        </a:p>
      </dgm:t>
    </dgm:pt>
    <dgm:pt modelId="{F23CE2C0-BCD3-4888-959D-54FD2EF3ABF9}" type="sibTrans" cxnId="{13A614FC-439D-4606-ADE3-4D457E7B6BD9}">
      <dgm:prSet/>
      <dgm:spPr/>
      <dgm:t>
        <a:bodyPr/>
        <a:lstStyle/>
        <a:p>
          <a:endParaRPr lang="cs-CZ"/>
        </a:p>
      </dgm:t>
    </dgm:pt>
    <dgm:pt modelId="{139DB2D7-58A6-4FE0-8D42-4C2307DB137A}">
      <dgm:prSet/>
      <dgm:spPr>
        <a:solidFill>
          <a:schemeClr val="accent1">
            <a:lumMod val="75000"/>
          </a:schemeClr>
        </a:solidFill>
        <a:ln>
          <a:solidFill>
            <a:schemeClr val="accent1">
              <a:lumMod val="75000"/>
            </a:schemeClr>
          </a:solidFill>
        </a:ln>
      </dgm:spPr>
      <dgm:t>
        <a:bodyPr/>
        <a:lstStyle/>
        <a:p>
          <a:pPr rtl="0"/>
          <a:r>
            <a:rPr lang="cs-CZ" dirty="0"/>
            <a:t>Technicko-provozní vlastnosti</a:t>
          </a:r>
        </a:p>
      </dgm:t>
    </dgm:pt>
    <dgm:pt modelId="{9FA6DE69-BB11-4D8C-8F56-824343DF076C}" type="parTrans" cxnId="{AB712A62-99CB-4FA1-81B7-59290F818ABC}">
      <dgm:prSet/>
      <dgm:spPr/>
      <dgm:t>
        <a:bodyPr/>
        <a:lstStyle/>
        <a:p>
          <a:endParaRPr lang="cs-CZ"/>
        </a:p>
      </dgm:t>
    </dgm:pt>
    <dgm:pt modelId="{46A26EE3-3CCD-4A04-ABA6-A3F9060ECE6F}" type="sibTrans" cxnId="{AB712A62-99CB-4FA1-81B7-59290F818ABC}">
      <dgm:prSet/>
      <dgm:spPr/>
      <dgm:t>
        <a:bodyPr/>
        <a:lstStyle/>
        <a:p>
          <a:endParaRPr lang="cs-CZ"/>
        </a:p>
      </dgm:t>
    </dgm:pt>
    <dgm:pt modelId="{B3B01ED4-CB47-4BA5-AFF5-1153F25BE421}">
      <dgm:prSet/>
      <dgm:spPr>
        <a:solidFill>
          <a:srgbClr val="E7F3F4">
            <a:alpha val="90000"/>
          </a:srgbClr>
        </a:solidFill>
        <a:ln>
          <a:solidFill>
            <a:srgbClr val="E7F3F4">
              <a:alpha val="90000"/>
            </a:srgbClr>
          </a:solidFill>
        </a:ln>
      </dgm:spPr>
      <dgm:t>
        <a:bodyPr/>
        <a:lstStyle/>
        <a:p>
          <a:pPr rtl="0"/>
          <a:r>
            <a:rPr lang="cs-CZ" dirty="0"/>
            <a:t>Teplota</a:t>
          </a:r>
        </a:p>
      </dgm:t>
    </dgm:pt>
    <dgm:pt modelId="{70C10F34-18D6-4327-9CC1-4309D2D1D34C}" type="parTrans" cxnId="{3E2F26DE-C6E1-4D2D-ACBF-CFE769945709}">
      <dgm:prSet/>
      <dgm:spPr/>
      <dgm:t>
        <a:bodyPr/>
        <a:lstStyle/>
        <a:p>
          <a:endParaRPr lang="cs-CZ"/>
        </a:p>
      </dgm:t>
    </dgm:pt>
    <dgm:pt modelId="{FBC94750-44AF-4856-82C9-11C91FD740F9}" type="sibTrans" cxnId="{3E2F26DE-C6E1-4D2D-ACBF-CFE769945709}">
      <dgm:prSet/>
      <dgm:spPr/>
      <dgm:t>
        <a:bodyPr/>
        <a:lstStyle/>
        <a:p>
          <a:endParaRPr lang="cs-CZ"/>
        </a:p>
      </dgm:t>
    </dgm:pt>
    <dgm:pt modelId="{9D533785-BBA7-45CB-B00B-72CED0B078C5}">
      <dgm:prSet/>
      <dgm:spPr>
        <a:solidFill>
          <a:srgbClr val="E7F3F4">
            <a:alpha val="90000"/>
          </a:srgbClr>
        </a:solidFill>
        <a:ln>
          <a:solidFill>
            <a:srgbClr val="E7F3F4">
              <a:alpha val="90000"/>
            </a:srgbClr>
          </a:solidFill>
        </a:ln>
      </dgm:spPr>
      <dgm:t>
        <a:bodyPr/>
        <a:lstStyle/>
        <a:p>
          <a:pPr rtl="0"/>
          <a:r>
            <a:rPr lang="cs-CZ" dirty="0"/>
            <a:t>Voda</a:t>
          </a:r>
        </a:p>
      </dgm:t>
    </dgm:pt>
    <dgm:pt modelId="{C9588FD4-0841-4CED-A6A7-8DFCC3705AA2}" type="parTrans" cxnId="{E6D0B334-2464-414E-8FE3-27ABE929912E}">
      <dgm:prSet/>
      <dgm:spPr/>
      <dgm:t>
        <a:bodyPr/>
        <a:lstStyle/>
        <a:p>
          <a:endParaRPr lang="cs-CZ"/>
        </a:p>
      </dgm:t>
    </dgm:pt>
    <dgm:pt modelId="{7350D47D-C112-4435-B937-0B4F9F348B90}" type="sibTrans" cxnId="{E6D0B334-2464-414E-8FE3-27ABE929912E}">
      <dgm:prSet/>
      <dgm:spPr/>
      <dgm:t>
        <a:bodyPr/>
        <a:lstStyle/>
        <a:p>
          <a:endParaRPr lang="cs-CZ"/>
        </a:p>
      </dgm:t>
    </dgm:pt>
    <dgm:pt modelId="{2194560E-3BB2-4524-B084-C7673B67F1D2}">
      <dgm:prSet/>
      <dgm:spPr>
        <a:solidFill>
          <a:srgbClr val="E7F3F4">
            <a:alpha val="90000"/>
          </a:srgbClr>
        </a:solidFill>
        <a:ln>
          <a:solidFill>
            <a:srgbClr val="E7F3F4">
              <a:alpha val="90000"/>
            </a:srgbClr>
          </a:solidFill>
        </a:ln>
      </dgm:spPr>
      <dgm:t>
        <a:bodyPr/>
        <a:lstStyle/>
        <a:p>
          <a:pPr rtl="0"/>
          <a:r>
            <a:rPr lang="cs-CZ" dirty="0"/>
            <a:t>Odběr elektřiny</a:t>
          </a:r>
        </a:p>
      </dgm:t>
    </dgm:pt>
    <dgm:pt modelId="{38353108-F0FC-457A-B16D-8329CF3E64DA}" type="parTrans" cxnId="{9F2B1EDB-1AAD-42A0-AF3E-6B514CDEBCA2}">
      <dgm:prSet/>
      <dgm:spPr/>
      <dgm:t>
        <a:bodyPr/>
        <a:lstStyle/>
        <a:p>
          <a:endParaRPr lang="cs-CZ"/>
        </a:p>
      </dgm:t>
    </dgm:pt>
    <dgm:pt modelId="{40DCC85D-064E-49C3-8E9F-AFAE021126B1}" type="sibTrans" cxnId="{9F2B1EDB-1AAD-42A0-AF3E-6B514CDEBCA2}">
      <dgm:prSet/>
      <dgm:spPr/>
      <dgm:t>
        <a:bodyPr/>
        <a:lstStyle/>
        <a:p>
          <a:endParaRPr lang="cs-CZ"/>
        </a:p>
      </dgm:t>
    </dgm:pt>
    <dgm:pt modelId="{A2612358-CF65-4CE5-82CF-05B156ABC378}">
      <dgm:prSet/>
      <dgm:spPr>
        <a:solidFill>
          <a:schemeClr val="accent1">
            <a:lumMod val="75000"/>
          </a:schemeClr>
        </a:solidFill>
        <a:ln>
          <a:solidFill>
            <a:schemeClr val="accent1">
              <a:lumMod val="75000"/>
            </a:schemeClr>
          </a:solidFill>
        </a:ln>
      </dgm:spPr>
      <dgm:t>
        <a:bodyPr/>
        <a:lstStyle/>
        <a:p>
          <a:pPr rtl="0"/>
          <a:r>
            <a:rPr lang="cs-CZ"/>
            <a:t>Kapacita</a:t>
          </a:r>
        </a:p>
      </dgm:t>
    </dgm:pt>
    <dgm:pt modelId="{5B8464CB-1DD6-47F1-9132-30F8697CFDAE}" type="sibTrans" cxnId="{692EACBD-D97B-45A0-87E7-E0E6DBCFF573}">
      <dgm:prSet/>
      <dgm:spPr/>
      <dgm:t>
        <a:bodyPr/>
        <a:lstStyle/>
        <a:p>
          <a:endParaRPr lang="cs-CZ"/>
        </a:p>
      </dgm:t>
    </dgm:pt>
    <dgm:pt modelId="{274D6BF2-3384-4DC9-8957-BFD7F9243F4D}" type="parTrans" cxnId="{692EACBD-D97B-45A0-87E7-E0E6DBCFF573}">
      <dgm:prSet/>
      <dgm:spPr/>
      <dgm:t>
        <a:bodyPr/>
        <a:lstStyle/>
        <a:p>
          <a:endParaRPr lang="cs-CZ"/>
        </a:p>
      </dgm:t>
    </dgm:pt>
    <dgm:pt modelId="{7DB1834F-688E-4C2E-BA1A-D9B94103F467}" type="pres">
      <dgm:prSet presAssocID="{7ED9A150-8237-42CF-859A-73A3B14C1833}" presName="Name0" presStyleCnt="0">
        <dgm:presLayoutVars>
          <dgm:dir/>
          <dgm:animLvl val="lvl"/>
          <dgm:resizeHandles val="exact"/>
        </dgm:presLayoutVars>
      </dgm:prSet>
      <dgm:spPr/>
    </dgm:pt>
    <dgm:pt modelId="{22053DF4-7190-474A-9E14-0F63E2A0C60E}" type="pres">
      <dgm:prSet presAssocID="{A2612358-CF65-4CE5-82CF-05B156ABC378}" presName="composite" presStyleCnt="0"/>
      <dgm:spPr/>
    </dgm:pt>
    <dgm:pt modelId="{C147DCFD-6542-4E0D-9A75-E88E718B7EFF}" type="pres">
      <dgm:prSet presAssocID="{A2612358-CF65-4CE5-82CF-05B156ABC378}" presName="parTx" presStyleLbl="alignNode1" presStyleIdx="0" presStyleCnt="4">
        <dgm:presLayoutVars>
          <dgm:chMax val="0"/>
          <dgm:chPref val="0"/>
          <dgm:bulletEnabled val="1"/>
        </dgm:presLayoutVars>
      </dgm:prSet>
      <dgm:spPr/>
    </dgm:pt>
    <dgm:pt modelId="{28F350E4-92E7-469E-B5F8-49AC0D6AE533}" type="pres">
      <dgm:prSet presAssocID="{A2612358-CF65-4CE5-82CF-05B156ABC378}" presName="desTx" presStyleLbl="alignAccFollowNode1" presStyleIdx="0" presStyleCnt="4">
        <dgm:presLayoutVars>
          <dgm:bulletEnabled val="1"/>
        </dgm:presLayoutVars>
      </dgm:prSet>
      <dgm:spPr/>
    </dgm:pt>
    <dgm:pt modelId="{F5DD260F-0261-4E16-A3F6-7F5A52892486}" type="pres">
      <dgm:prSet presAssocID="{5B8464CB-1DD6-47F1-9132-30F8697CFDAE}" presName="space" presStyleCnt="0"/>
      <dgm:spPr/>
    </dgm:pt>
    <dgm:pt modelId="{4583BDD6-C388-4F03-92BB-34C4DD647BA8}" type="pres">
      <dgm:prSet presAssocID="{F510F4BF-E528-40C5-8F0A-B6BD99C317B6}" presName="composite" presStyleCnt="0"/>
      <dgm:spPr/>
    </dgm:pt>
    <dgm:pt modelId="{5BADC755-0DE1-49F8-BAD6-7DEB8AFBF679}" type="pres">
      <dgm:prSet presAssocID="{F510F4BF-E528-40C5-8F0A-B6BD99C317B6}" presName="parTx" presStyleLbl="alignNode1" presStyleIdx="1" presStyleCnt="4">
        <dgm:presLayoutVars>
          <dgm:chMax val="0"/>
          <dgm:chPref val="0"/>
          <dgm:bulletEnabled val="1"/>
        </dgm:presLayoutVars>
      </dgm:prSet>
      <dgm:spPr/>
    </dgm:pt>
    <dgm:pt modelId="{9F026BDE-EF50-443B-BDE7-B45A12F1265A}" type="pres">
      <dgm:prSet presAssocID="{F510F4BF-E528-40C5-8F0A-B6BD99C317B6}" presName="desTx" presStyleLbl="alignAccFollowNode1" presStyleIdx="1" presStyleCnt="4">
        <dgm:presLayoutVars>
          <dgm:bulletEnabled val="1"/>
        </dgm:presLayoutVars>
      </dgm:prSet>
      <dgm:spPr/>
    </dgm:pt>
    <dgm:pt modelId="{9793362B-D468-47F6-8869-1E5E8624A914}" type="pres">
      <dgm:prSet presAssocID="{65AA20CB-7357-4D41-A955-01BEA8C02FA4}" presName="space" presStyleCnt="0"/>
      <dgm:spPr/>
    </dgm:pt>
    <dgm:pt modelId="{F1FD634D-EB2E-4C10-90C4-12663380495D}" type="pres">
      <dgm:prSet presAssocID="{BFCEA551-0ED1-4659-B0DA-1C2931497D8E}" presName="composite" presStyleCnt="0"/>
      <dgm:spPr/>
    </dgm:pt>
    <dgm:pt modelId="{91B195F5-FB26-45D3-9EFE-FBD44FEB7907}" type="pres">
      <dgm:prSet presAssocID="{BFCEA551-0ED1-4659-B0DA-1C2931497D8E}" presName="parTx" presStyleLbl="alignNode1" presStyleIdx="2" presStyleCnt="4">
        <dgm:presLayoutVars>
          <dgm:chMax val="0"/>
          <dgm:chPref val="0"/>
          <dgm:bulletEnabled val="1"/>
        </dgm:presLayoutVars>
      </dgm:prSet>
      <dgm:spPr/>
    </dgm:pt>
    <dgm:pt modelId="{6D10D461-46D3-46AB-B058-7937CF09BE85}" type="pres">
      <dgm:prSet presAssocID="{BFCEA551-0ED1-4659-B0DA-1C2931497D8E}" presName="desTx" presStyleLbl="alignAccFollowNode1" presStyleIdx="2" presStyleCnt="4">
        <dgm:presLayoutVars>
          <dgm:bulletEnabled val="1"/>
        </dgm:presLayoutVars>
      </dgm:prSet>
      <dgm:spPr/>
    </dgm:pt>
    <dgm:pt modelId="{9654BDAE-EE2D-4E15-80D4-006A4AA7A12A}" type="pres">
      <dgm:prSet presAssocID="{D0C44D5F-A063-4534-9AFC-952BC15FD789}" presName="space" presStyleCnt="0"/>
      <dgm:spPr/>
    </dgm:pt>
    <dgm:pt modelId="{0F8B988E-B60F-468F-983B-00B1877EA44E}" type="pres">
      <dgm:prSet presAssocID="{139DB2D7-58A6-4FE0-8D42-4C2307DB137A}" presName="composite" presStyleCnt="0"/>
      <dgm:spPr/>
    </dgm:pt>
    <dgm:pt modelId="{808A40B7-C59A-4F53-8336-37126739C033}" type="pres">
      <dgm:prSet presAssocID="{139DB2D7-58A6-4FE0-8D42-4C2307DB137A}" presName="parTx" presStyleLbl="alignNode1" presStyleIdx="3" presStyleCnt="4">
        <dgm:presLayoutVars>
          <dgm:chMax val="0"/>
          <dgm:chPref val="0"/>
          <dgm:bulletEnabled val="1"/>
        </dgm:presLayoutVars>
      </dgm:prSet>
      <dgm:spPr/>
    </dgm:pt>
    <dgm:pt modelId="{1B570E71-11B4-46C0-9E89-98D94F3BFC28}" type="pres">
      <dgm:prSet presAssocID="{139DB2D7-58A6-4FE0-8D42-4C2307DB137A}" presName="desTx" presStyleLbl="alignAccFollowNode1" presStyleIdx="3" presStyleCnt="4">
        <dgm:presLayoutVars>
          <dgm:bulletEnabled val="1"/>
        </dgm:presLayoutVars>
      </dgm:prSet>
      <dgm:spPr/>
    </dgm:pt>
  </dgm:ptLst>
  <dgm:cxnLst>
    <dgm:cxn modelId="{21257207-E3CE-4C5C-ABCD-5B9A5CB35E10}" srcId="{F510F4BF-E528-40C5-8F0A-B6BD99C317B6}" destId="{0FDB5E52-95DE-49AE-AF54-CDBD6A74364F}" srcOrd="5" destOrd="0" parTransId="{90D81258-DC71-4410-8692-FEBF3784AD2D}" sibTransId="{B19C98AB-7EC1-4E4A-A565-19EA9FB43319}"/>
    <dgm:cxn modelId="{398C0325-3879-4DFB-8E3E-769D673E06FE}" srcId="{BFCEA551-0ED1-4659-B0DA-1C2931497D8E}" destId="{44496BC0-6835-4AAB-B9DD-E009C3CC01ED}" srcOrd="2" destOrd="0" parTransId="{3FA370C9-E7BB-4A16-A1B7-EB5E586AFC00}" sibTransId="{0FF8A3CA-C3A1-41BD-94C3-429D94D86650}"/>
    <dgm:cxn modelId="{D6AD652C-BDB1-4930-9A41-2EA53722B96A}" type="presOf" srcId="{53ACF59E-235B-453C-A931-87E5F0012B42}" destId="{9F026BDE-EF50-443B-BDE7-B45A12F1265A}" srcOrd="0" destOrd="4" presId="urn:microsoft.com/office/officeart/2005/8/layout/hList1"/>
    <dgm:cxn modelId="{F87BAE2E-DF26-45B7-8DD8-2C8CE69D868D}" type="presOf" srcId="{A157E4A9-E3F0-428E-BA68-23956DF9A120}" destId="{6D10D461-46D3-46AB-B058-7937CF09BE85}" srcOrd="0" destOrd="1" presId="urn:microsoft.com/office/officeart/2005/8/layout/hList1"/>
    <dgm:cxn modelId="{E6D0B334-2464-414E-8FE3-27ABE929912E}" srcId="{139DB2D7-58A6-4FE0-8D42-4C2307DB137A}" destId="{9D533785-BBA7-45CB-B00B-72CED0B078C5}" srcOrd="1" destOrd="0" parTransId="{C9588FD4-0841-4CED-A6A7-8DFCC3705AA2}" sibTransId="{7350D47D-C112-4435-B937-0B4F9F348B90}"/>
    <dgm:cxn modelId="{35771F38-1730-484E-90C7-FED2AF324C92}" srcId="{F510F4BF-E528-40C5-8F0A-B6BD99C317B6}" destId="{C47EEC16-DE69-48FB-A169-E6D3F062A6EB}" srcOrd="1" destOrd="0" parTransId="{7F1F5637-F6C3-4A32-9FFF-216E68988E19}" sibTransId="{8479208E-FC0A-44E5-B669-80149297D4BD}"/>
    <dgm:cxn modelId="{0E210D3C-BF16-42C2-90AF-8FD1A9FF7781}" type="presOf" srcId="{0FDB5E52-95DE-49AE-AF54-CDBD6A74364F}" destId="{9F026BDE-EF50-443B-BDE7-B45A12F1265A}" srcOrd="0" destOrd="5" presId="urn:microsoft.com/office/officeart/2005/8/layout/hList1"/>
    <dgm:cxn modelId="{19405141-6BE0-4744-B682-2082EA271781}" type="presOf" srcId="{01456B1A-6A31-4D2C-B2B1-EAA95BA55667}" destId="{9F026BDE-EF50-443B-BDE7-B45A12F1265A}" srcOrd="0" destOrd="3" presId="urn:microsoft.com/office/officeart/2005/8/layout/hList1"/>
    <dgm:cxn modelId="{AB712A62-99CB-4FA1-81B7-59290F818ABC}" srcId="{7ED9A150-8237-42CF-859A-73A3B14C1833}" destId="{139DB2D7-58A6-4FE0-8D42-4C2307DB137A}" srcOrd="3" destOrd="0" parTransId="{9FA6DE69-BB11-4D8C-8F56-824343DF076C}" sibTransId="{46A26EE3-3CCD-4A04-ABA6-A3F9060ECE6F}"/>
    <dgm:cxn modelId="{3C44AF43-69D0-4E03-AF2E-7BF71603AE56}" type="presOf" srcId="{9D533785-BBA7-45CB-B00B-72CED0B078C5}" destId="{1B570E71-11B4-46C0-9E89-98D94F3BFC28}" srcOrd="0" destOrd="1" presId="urn:microsoft.com/office/officeart/2005/8/layout/hList1"/>
    <dgm:cxn modelId="{4C1A4F44-03DA-401D-B899-F81ED0FB16FE}" srcId="{A2612358-CF65-4CE5-82CF-05B156ABC378}" destId="{7D629EF1-9DA6-4E9A-8CBB-A7B28636B4ED}" srcOrd="0" destOrd="0" parTransId="{E3953C9D-ED56-4175-A002-983951FA8381}" sibTransId="{212A4ACE-184A-42A6-83C2-5EB691D83CC9}"/>
    <dgm:cxn modelId="{E0837646-5CC5-4033-A346-82DE06FCA2BF}" srcId="{F510F4BF-E528-40C5-8F0A-B6BD99C317B6}" destId="{01456B1A-6A31-4D2C-B2B1-EAA95BA55667}" srcOrd="3" destOrd="0" parTransId="{2836BD83-2041-4611-B853-E38602D78DF8}" sibTransId="{AE267664-C458-47DA-BCFF-5BB4A95F8454}"/>
    <dgm:cxn modelId="{E41FB648-D781-4076-B6AA-66AAB0CA5813}" srcId="{7ED9A150-8237-42CF-859A-73A3B14C1833}" destId="{BFCEA551-0ED1-4659-B0DA-1C2931497D8E}" srcOrd="2" destOrd="0" parTransId="{D9EA1B48-20C6-401A-A405-779CD32E8B50}" sibTransId="{D0C44D5F-A063-4534-9AFC-952BC15FD789}"/>
    <dgm:cxn modelId="{01784B69-B39B-4FA2-AB85-C7A2C8D8BEFD}" type="presOf" srcId="{2194560E-3BB2-4524-B084-C7673B67F1D2}" destId="{1B570E71-11B4-46C0-9E89-98D94F3BFC28}" srcOrd="0" destOrd="2" presId="urn:microsoft.com/office/officeart/2005/8/layout/hList1"/>
    <dgm:cxn modelId="{A918206A-1872-4FF7-8FA6-CE60B9B578FE}" type="presOf" srcId="{FFAE7EB3-2D5A-4588-BA18-297E8352EA86}" destId="{6D10D461-46D3-46AB-B058-7937CF09BE85}" srcOrd="0" destOrd="4" presId="urn:microsoft.com/office/officeart/2005/8/layout/hList1"/>
    <dgm:cxn modelId="{CDA4C04A-DAC0-4604-AF02-5075B2993FEF}" type="presOf" srcId="{E8BEC57E-28DC-427C-9820-33655B36496B}" destId="{6D10D461-46D3-46AB-B058-7937CF09BE85}" srcOrd="0" destOrd="0" presId="urn:microsoft.com/office/officeart/2005/8/layout/hList1"/>
    <dgm:cxn modelId="{6502C74A-B85A-42E3-89DF-6FCF3228A9BB}" srcId="{F510F4BF-E528-40C5-8F0A-B6BD99C317B6}" destId="{53ACF59E-235B-453C-A931-87E5F0012B42}" srcOrd="4" destOrd="0" parTransId="{A63F4809-B45E-4E61-B21E-44276A7817ED}" sibTransId="{438C9F44-498D-48BB-AA38-3F8D89A92917}"/>
    <dgm:cxn modelId="{23A99F6C-B672-436F-A63B-10C4DF5162CF}" type="presOf" srcId="{7D629EF1-9DA6-4E9A-8CBB-A7B28636B4ED}" destId="{28F350E4-92E7-469E-B5F8-49AC0D6AE533}" srcOrd="0" destOrd="0" presId="urn:microsoft.com/office/officeart/2005/8/layout/hList1"/>
    <dgm:cxn modelId="{3CB23A4E-8A84-4800-99C3-FD13C99A7124}" type="presOf" srcId="{BFCEA551-0ED1-4659-B0DA-1C2931497D8E}" destId="{91B195F5-FB26-45D3-9EFE-FBD44FEB7907}" srcOrd="0" destOrd="0" presId="urn:microsoft.com/office/officeart/2005/8/layout/hList1"/>
    <dgm:cxn modelId="{55B65470-20AD-45B4-BB45-289F497D3F7D}" type="presOf" srcId="{44496BC0-6835-4AAB-B9DD-E009C3CC01ED}" destId="{6D10D461-46D3-46AB-B058-7937CF09BE85}" srcOrd="0" destOrd="2" presId="urn:microsoft.com/office/officeart/2005/8/layout/hList1"/>
    <dgm:cxn modelId="{5C1FCB70-8501-4EEA-A62F-3C2F7EFAB62C}" srcId="{BFCEA551-0ED1-4659-B0DA-1C2931497D8E}" destId="{0B425BE1-B09E-40A4-800C-1C2DC5A12176}" srcOrd="3" destOrd="0" parTransId="{ABEC816C-2C9B-4383-B928-8178BDA9E56E}" sibTransId="{5509B191-8166-42B0-B0B9-4D3A4C281BE4}"/>
    <dgm:cxn modelId="{6EB15653-C452-4476-AA78-80EA9AA6B385}" srcId="{7ED9A150-8237-42CF-859A-73A3B14C1833}" destId="{F510F4BF-E528-40C5-8F0A-B6BD99C317B6}" srcOrd="1" destOrd="0" parTransId="{3193C9CB-D0C1-47A0-A443-337D09010A7D}" sibTransId="{65AA20CB-7357-4D41-A955-01BEA8C02FA4}"/>
    <dgm:cxn modelId="{FC38A555-6D8E-4B6D-9E9C-AD5435C4F2F7}" srcId="{F510F4BF-E528-40C5-8F0A-B6BD99C317B6}" destId="{C09475F8-7AFA-4160-B37F-320DC18D7792}" srcOrd="2" destOrd="0" parTransId="{43B141FF-675A-4740-B0A5-8B1652AA2BFD}" sibTransId="{1F4B7D5E-3AE1-481C-BE2D-2089F197F270}"/>
    <dgm:cxn modelId="{719BDB56-7080-4C57-B736-C6A234420C18}" type="presOf" srcId="{B060DD83-BC22-4703-A2FB-6E5DA399588E}" destId="{28F350E4-92E7-469E-B5F8-49AC0D6AE533}" srcOrd="0" destOrd="1" presId="urn:microsoft.com/office/officeart/2005/8/layout/hList1"/>
    <dgm:cxn modelId="{1E97C959-113F-45BA-B0F7-F722DDBDF209}" type="presOf" srcId="{7ED9A150-8237-42CF-859A-73A3B14C1833}" destId="{7DB1834F-688E-4C2E-BA1A-D9B94103F467}" srcOrd="0" destOrd="0" presId="urn:microsoft.com/office/officeart/2005/8/layout/hList1"/>
    <dgm:cxn modelId="{AD06607D-610C-4658-9535-C50AAFBB7C6F}" type="presOf" srcId="{C09475F8-7AFA-4160-B37F-320DC18D7792}" destId="{9F026BDE-EF50-443B-BDE7-B45A12F1265A}" srcOrd="0" destOrd="2" presId="urn:microsoft.com/office/officeart/2005/8/layout/hList1"/>
    <dgm:cxn modelId="{4609CC87-B2F8-40C0-A273-E0F8EEC98CA3}" type="presOf" srcId="{B3B01ED4-CB47-4BA5-AFF5-1153F25BE421}" destId="{1B570E71-11B4-46C0-9E89-98D94F3BFC28}" srcOrd="0" destOrd="0" presId="urn:microsoft.com/office/officeart/2005/8/layout/hList1"/>
    <dgm:cxn modelId="{B5D15C8A-0628-4116-9D55-607C99A9E67C}" srcId="{BFCEA551-0ED1-4659-B0DA-1C2931497D8E}" destId="{E8BEC57E-28DC-427C-9820-33655B36496B}" srcOrd="0" destOrd="0" parTransId="{EDD96813-610B-43DE-A278-B38FC3BEC8C3}" sibTransId="{1E82BB4C-ADB6-440E-8360-72CF21E9402B}"/>
    <dgm:cxn modelId="{00B0A1A0-D01C-43C5-908A-0FD26DED213B}" srcId="{BFCEA551-0ED1-4659-B0DA-1C2931497D8E}" destId="{E7DB3E5A-915C-4BF9-AC2B-C54005641B66}" srcOrd="5" destOrd="0" parTransId="{AC8E6767-6C2E-4CFA-AAD2-BC11B65DB954}" sibTransId="{2105C756-F58E-464B-883D-0892502FEF28}"/>
    <dgm:cxn modelId="{E12AEEA4-6EE6-44BA-B50B-3C1EB372060A}" type="presOf" srcId="{F7A5127D-9B85-4212-9E57-66BDD2FECB39}" destId="{6D10D461-46D3-46AB-B058-7937CF09BE85}" srcOrd="0" destOrd="6" presId="urn:microsoft.com/office/officeart/2005/8/layout/hList1"/>
    <dgm:cxn modelId="{5EC1F9AD-716C-45FA-BBE4-74B27D06ADDB}" type="presOf" srcId="{E7DB3E5A-915C-4BF9-AC2B-C54005641B66}" destId="{6D10D461-46D3-46AB-B058-7937CF09BE85}" srcOrd="0" destOrd="5" presId="urn:microsoft.com/office/officeart/2005/8/layout/hList1"/>
    <dgm:cxn modelId="{FA32F9AF-C101-4C0A-A2A3-72D45763E29A}" type="presOf" srcId="{C47EEC16-DE69-48FB-A169-E6D3F062A6EB}" destId="{9F026BDE-EF50-443B-BDE7-B45A12F1265A}" srcOrd="0" destOrd="1" presId="urn:microsoft.com/office/officeart/2005/8/layout/hList1"/>
    <dgm:cxn modelId="{692EACBD-D97B-45A0-87E7-E0E6DBCFF573}" srcId="{7ED9A150-8237-42CF-859A-73A3B14C1833}" destId="{A2612358-CF65-4CE5-82CF-05B156ABC378}" srcOrd="0" destOrd="0" parTransId="{274D6BF2-3384-4DC9-8957-BFD7F9243F4D}" sibTransId="{5B8464CB-1DD6-47F1-9132-30F8697CFDAE}"/>
    <dgm:cxn modelId="{4C48A9C6-BE82-46E2-A6B8-1A4CB2C9F7C8}" type="presOf" srcId="{0B425BE1-B09E-40A4-800C-1C2DC5A12176}" destId="{6D10D461-46D3-46AB-B058-7937CF09BE85}" srcOrd="0" destOrd="3" presId="urn:microsoft.com/office/officeart/2005/8/layout/hList1"/>
    <dgm:cxn modelId="{D147A5C7-2EDB-453A-88FB-0CB4800D8C16}" srcId="{BFCEA551-0ED1-4659-B0DA-1C2931497D8E}" destId="{A157E4A9-E3F0-428E-BA68-23956DF9A120}" srcOrd="1" destOrd="0" parTransId="{146E1F80-0E0A-46CF-9CDB-5D6D30DF25A9}" sibTransId="{97CFBD30-51AE-4289-9379-3D66A33656CC}"/>
    <dgm:cxn modelId="{51D5DBC7-7A4A-4661-9918-070EA1B1BDED}" type="presOf" srcId="{02641A96-3365-488F-9047-4CA6E7243B53}" destId="{9F026BDE-EF50-443B-BDE7-B45A12F1265A}" srcOrd="0" destOrd="0" presId="urn:microsoft.com/office/officeart/2005/8/layout/hList1"/>
    <dgm:cxn modelId="{FB51BACC-9A6E-4F30-9D25-FD34886C86A5}" type="presOf" srcId="{F510F4BF-E528-40C5-8F0A-B6BD99C317B6}" destId="{5BADC755-0DE1-49F8-BAD6-7DEB8AFBF679}" srcOrd="0" destOrd="0" presId="urn:microsoft.com/office/officeart/2005/8/layout/hList1"/>
    <dgm:cxn modelId="{3F3047D1-B215-46BF-9CDF-3B79E65CB5E6}" srcId="{F510F4BF-E528-40C5-8F0A-B6BD99C317B6}" destId="{02641A96-3365-488F-9047-4CA6E7243B53}" srcOrd="0" destOrd="0" parTransId="{7FCCF7C3-D8CE-4F79-86C2-FAF82C5DFBE2}" sibTransId="{3640303A-5D96-4792-926A-D79BA7749290}"/>
    <dgm:cxn modelId="{9F2B1EDB-1AAD-42A0-AF3E-6B514CDEBCA2}" srcId="{139DB2D7-58A6-4FE0-8D42-4C2307DB137A}" destId="{2194560E-3BB2-4524-B084-C7673B67F1D2}" srcOrd="2" destOrd="0" parTransId="{38353108-F0FC-457A-B16D-8329CF3E64DA}" sibTransId="{40DCC85D-064E-49C3-8E9F-AFAE021126B1}"/>
    <dgm:cxn modelId="{4C5506DE-0DC9-452C-9568-9DBCA574D5C9}" type="presOf" srcId="{139DB2D7-58A6-4FE0-8D42-4C2307DB137A}" destId="{808A40B7-C59A-4F53-8336-37126739C033}" srcOrd="0" destOrd="0" presId="urn:microsoft.com/office/officeart/2005/8/layout/hList1"/>
    <dgm:cxn modelId="{3E2F26DE-C6E1-4D2D-ACBF-CFE769945709}" srcId="{139DB2D7-58A6-4FE0-8D42-4C2307DB137A}" destId="{B3B01ED4-CB47-4BA5-AFF5-1153F25BE421}" srcOrd="0" destOrd="0" parTransId="{70C10F34-18D6-4327-9CC1-4309D2D1D34C}" sibTransId="{FBC94750-44AF-4856-82C9-11C91FD740F9}"/>
    <dgm:cxn modelId="{F39328EA-AF66-4794-B324-4AD7AF81FD91}" type="presOf" srcId="{A2612358-CF65-4CE5-82CF-05B156ABC378}" destId="{C147DCFD-6542-4E0D-9A75-E88E718B7EFF}" srcOrd="0" destOrd="0" presId="urn:microsoft.com/office/officeart/2005/8/layout/hList1"/>
    <dgm:cxn modelId="{234E7DEF-E370-4C42-9B14-8B9C28738FC0}" srcId="{A2612358-CF65-4CE5-82CF-05B156ABC378}" destId="{B060DD83-BC22-4703-A2FB-6E5DA399588E}" srcOrd="1" destOrd="0" parTransId="{40F000C3-760E-4AD8-AC37-FDA6CBA09765}" sibTransId="{E287DB84-9131-438A-91F7-DB3AC8EF38C7}"/>
    <dgm:cxn modelId="{F3B6F0F2-6F1C-4E07-A19C-4C8CC7A8F721}" srcId="{BFCEA551-0ED1-4659-B0DA-1C2931497D8E}" destId="{FFAE7EB3-2D5A-4588-BA18-297E8352EA86}" srcOrd="4" destOrd="0" parTransId="{9862B157-8592-4CCB-8EA2-17CEAA9B429E}" sibTransId="{15085F7A-7835-4027-8451-6205F3F52CCE}"/>
    <dgm:cxn modelId="{13A614FC-439D-4606-ADE3-4D457E7B6BD9}" srcId="{BFCEA551-0ED1-4659-B0DA-1C2931497D8E}" destId="{F7A5127D-9B85-4212-9E57-66BDD2FECB39}" srcOrd="6" destOrd="0" parTransId="{DFE5C2ED-FE3E-41EF-A8C3-AF24957F3450}" sibTransId="{F23CE2C0-BCD3-4888-959D-54FD2EF3ABF9}"/>
    <dgm:cxn modelId="{4DCB5B05-0B08-4740-9980-94BDE0C15184}" type="presParOf" srcId="{7DB1834F-688E-4C2E-BA1A-D9B94103F467}" destId="{22053DF4-7190-474A-9E14-0F63E2A0C60E}" srcOrd="0" destOrd="0" presId="urn:microsoft.com/office/officeart/2005/8/layout/hList1"/>
    <dgm:cxn modelId="{3F365214-5F90-4B5E-B381-828330E90026}" type="presParOf" srcId="{22053DF4-7190-474A-9E14-0F63E2A0C60E}" destId="{C147DCFD-6542-4E0D-9A75-E88E718B7EFF}" srcOrd="0" destOrd="0" presId="urn:microsoft.com/office/officeart/2005/8/layout/hList1"/>
    <dgm:cxn modelId="{2869C3DE-D14E-46C7-9D04-161C0B9DDDC1}" type="presParOf" srcId="{22053DF4-7190-474A-9E14-0F63E2A0C60E}" destId="{28F350E4-92E7-469E-B5F8-49AC0D6AE533}" srcOrd="1" destOrd="0" presId="urn:microsoft.com/office/officeart/2005/8/layout/hList1"/>
    <dgm:cxn modelId="{A7826C58-D812-4434-9C26-4A9BC1C222AF}" type="presParOf" srcId="{7DB1834F-688E-4C2E-BA1A-D9B94103F467}" destId="{F5DD260F-0261-4E16-A3F6-7F5A52892486}" srcOrd="1" destOrd="0" presId="urn:microsoft.com/office/officeart/2005/8/layout/hList1"/>
    <dgm:cxn modelId="{C6500C05-BAB0-44C5-9BA7-EEFB53B5B3ED}" type="presParOf" srcId="{7DB1834F-688E-4C2E-BA1A-D9B94103F467}" destId="{4583BDD6-C388-4F03-92BB-34C4DD647BA8}" srcOrd="2" destOrd="0" presId="urn:microsoft.com/office/officeart/2005/8/layout/hList1"/>
    <dgm:cxn modelId="{CBD4BD09-9647-4F84-91A0-5485F7DF8781}" type="presParOf" srcId="{4583BDD6-C388-4F03-92BB-34C4DD647BA8}" destId="{5BADC755-0DE1-49F8-BAD6-7DEB8AFBF679}" srcOrd="0" destOrd="0" presId="urn:microsoft.com/office/officeart/2005/8/layout/hList1"/>
    <dgm:cxn modelId="{FF825990-D1B9-48EB-B378-E8F6252A9F41}" type="presParOf" srcId="{4583BDD6-C388-4F03-92BB-34C4DD647BA8}" destId="{9F026BDE-EF50-443B-BDE7-B45A12F1265A}" srcOrd="1" destOrd="0" presId="urn:microsoft.com/office/officeart/2005/8/layout/hList1"/>
    <dgm:cxn modelId="{231D9CD3-E42A-4852-81CF-5FB7C9088DD4}" type="presParOf" srcId="{7DB1834F-688E-4C2E-BA1A-D9B94103F467}" destId="{9793362B-D468-47F6-8869-1E5E8624A914}" srcOrd="3" destOrd="0" presId="urn:microsoft.com/office/officeart/2005/8/layout/hList1"/>
    <dgm:cxn modelId="{48BE967F-8475-464E-B25B-79299D0166C3}" type="presParOf" srcId="{7DB1834F-688E-4C2E-BA1A-D9B94103F467}" destId="{F1FD634D-EB2E-4C10-90C4-12663380495D}" srcOrd="4" destOrd="0" presId="urn:microsoft.com/office/officeart/2005/8/layout/hList1"/>
    <dgm:cxn modelId="{D392F9FC-5EA1-4821-A7C0-D37CABB8A3D0}" type="presParOf" srcId="{F1FD634D-EB2E-4C10-90C4-12663380495D}" destId="{91B195F5-FB26-45D3-9EFE-FBD44FEB7907}" srcOrd="0" destOrd="0" presId="urn:microsoft.com/office/officeart/2005/8/layout/hList1"/>
    <dgm:cxn modelId="{A77E50BA-E85F-41BE-BC79-6A80C1BD62CD}" type="presParOf" srcId="{F1FD634D-EB2E-4C10-90C4-12663380495D}" destId="{6D10D461-46D3-46AB-B058-7937CF09BE85}" srcOrd="1" destOrd="0" presId="urn:microsoft.com/office/officeart/2005/8/layout/hList1"/>
    <dgm:cxn modelId="{886299A4-BD0C-4D33-896F-3E16F90F3C8B}" type="presParOf" srcId="{7DB1834F-688E-4C2E-BA1A-D9B94103F467}" destId="{9654BDAE-EE2D-4E15-80D4-006A4AA7A12A}" srcOrd="5" destOrd="0" presId="urn:microsoft.com/office/officeart/2005/8/layout/hList1"/>
    <dgm:cxn modelId="{CC08C02E-9F13-4BE3-BD31-06380A6A76D8}" type="presParOf" srcId="{7DB1834F-688E-4C2E-BA1A-D9B94103F467}" destId="{0F8B988E-B60F-468F-983B-00B1877EA44E}" srcOrd="6" destOrd="0" presId="urn:microsoft.com/office/officeart/2005/8/layout/hList1"/>
    <dgm:cxn modelId="{CCBF9B4B-6A2C-4570-A89D-44316187E7AA}" type="presParOf" srcId="{0F8B988E-B60F-468F-983B-00B1877EA44E}" destId="{808A40B7-C59A-4F53-8336-37126739C033}" srcOrd="0" destOrd="0" presId="urn:microsoft.com/office/officeart/2005/8/layout/hList1"/>
    <dgm:cxn modelId="{8F238036-4AE5-459E-A507-3D3A46502442}" type="presParOf" srcId="{0F8B988E-B60F-468F-983B-00B1877EA44E}" destId="{1B570E71-11B4-46C0-9E89-98D94F3BFC2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47DCFD-6542-4E0D-9A75-E88E718B7EFF}">
      <dsp:nvSpPr>
        <dsp:cNvPr id="0" name=""/>
        <dsp:cNvSpPr/>
      </dsp:nvSpPr>
      <dsp:spPr>
        <a:xfrm>
          <a:off x="3085" y="1194809"/>
          <a:ext cx="1855318" cy="548297"/>
        </a:xfrm>
        <a:prstGeom prst="rect">
          <a:avLst/>
        </a:prstGeom>
        <a:solidFill>
          <a:schemeClr val="accent1">
            <a:lumMod val="75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cs-CZ" sz="1500" kern="1200"/>
            <a:t>Kapacita</a:t>
          </a:r>
        </a:p>
      </dsp:txBody>
      <dsp:txXfrm>
        <a:off x="3085" y="1194809"/>
        <a:ext cx="1855318" cy="548297"/>
      </dsp:txXfrm>
    </dsp:sp>
    <dsp:sp modelId="{28F350E4-92E7-469E-B5F8-49AC0D6AE533}">
      <dsp:nvSpPr>
        <dsp:cNvPr id="0" name=""/>
        <dsp:cNvSpPr/>
      </dsp:nvSpPr>
      <dsp:spPr>
        <a:xfrm>
          <a:off x="3085" y="1743107"/>
          <a:ext cx="1855318" cy="2318667"/>
        </a:xfrm>
        <a:prstGeom prst="rect">
          <a:avLst/>
        </a:prstGeom>
        <a:solidFill>
          <a:srgbClr val="E7F3F4">
            <a:alpha val="90000"/>
          </a:srgbClr>
        </a:solidFill>
        <a:ln w="25400" cap="flat" cmpd="sng" algn="ctr">
          <a:solidFill>
            <a:schemeClr val="accent5">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cs-CZ" sz="1500" kern="1200" dirty="0"/>
            <a:t>Celkový počet klientů</a:t>
          </a:r>
        </a:p>
        <a:p>
          <a:pPr marL="114300" lvl="1" indent="-114300" algn="l" defTabSz="666750" rtl="0">
            <a:lnSpc>
              <a:spcPct val="90000"/>
            </a:lnSpc>
            <a:spcBef>
              <a:spcPct val="0"/>
            </a:spcBef>
            <a:spcAft>
              <a:spcPct val="15000"/>
            </a:spcAft>
            <a:buChar char="•"/>
          </a:pPr>
          <a:r>
            <a:rPr lang="cs-CZ" sz="1500" kern="1200" dirty="0"/>
            <a:t>Počet klientů, resp. lůžek v pokoji</a:t>
          </a:r>
        </a:p>
      </dsp:txBody>
      <dsp:txXfrm>
        <a:off x="3085" y="1743107"/>
        <a:ext cx="1855318" cy="2318667"/>
      </dsp:txXfrm>
    </dsp:sp>
    <dsp:sp modelId="{5BADC755-0DE1-49F8-BAD6-7DEB8AFBF679}">
      <dsp:nvSpPr>
        <dsp:cNvPr id="0" name=""/>
        <dsp:cNvSpPr/>
      </dsp:nvSpPr>
      <dsp:spPr>
        <a:xfrm>
          <a:off x="2118148" y="1194809"/>
          <a:ext cx="1855318" cy="548297"/>
        </a:xfrm>
        <a:prstGeom prst="rect">
          <a:avLst/>
        </a:prstGeom>
        <a:solidFill>
          <a:schemeClr val="accent1">
            <a:lumMod val="75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cs-CZ" sz="1500" kern="1200" dirty="0"/>
            <a:t>Budova</a:t>
          </a:r>
        </a:p>
      </dsp:txBody>
      <dsp:txXfrm>
        <a:off x="2118148" y="1194809"/>
        <a:ext cx="1855318" cy="548297"/>
      </dsp:txXfrm>
    </dsp:sp>
    <dsp:sp modelId="{9F026BDE-EF50-443B-BDE7-B45A12F1265A}">
      <dsp:nvSpPr>
        <dsp:cNvPr id="0" name=""/>
        <dsp:cNvSpPr/>
      </dsp:nvSpPr>
      <dsp:spPr>
        <a:xfrm>
          <a:off x="2118148" y="1743107"/>
          <a:ext cx="1855318" cy="2318667"/>
        </a:xfrm>
        <a:prstGeom prst="rect">
          <a:avLst/>
        </a:prstGeom>
        <a:solidFill>
          <a:srgbClr val="E7F3F4">
            <a:alpha val="90000"/>
          </a:srgbClr>
        </a:solidFill>
        <a:ln w="25400" cap="flat" cmpd="sng" algn="ctr">
          <a:solidFill>
            <a:srgbClr val="E7F3F4">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cs-CZ" sz="1500" kern="1200" dirty="0"/>
            <a:t>Vhodnost prostor pro cílovou skupinu</a:t>
          </a:r>
        </a:p>
        <a:p>
          <a:pPr marL="114300" lvl="1" indent="-114300" algn="l" defTabSz="666750" rtl="0">
            <a:lnSpc>
              <a:spcPct val="90000"/>
            </a:lnSpc>
            <a:spcBef>
              <a:spcPct val="0"/>
            </a:spcBef>
            <a:spcAft>
              <a:spcPct val="15000"/>
            </a:spcAft>
            <a:buChar char="•"/>
          </a:pPr>
          <a:r>
            <a:rPr lang="cs-CZ" sz="1500" kern="1200" dirty="0"/>
            <a:t>Vybavení pokoje/domácnosti</a:t>
          </a:r>
        </a:p>
        <a:p>
          <a:pPr marL="114300" lvl="1" indent="-114300" algn="l" defTabSz="666750" rtl="0">
            <a:lnSpc>
              <a:spcPct val="90000"/>
            </a:lnSpc>
            <a:spcBef>
              <a:spcPct val="0"/>
            </a:spcBef>
            <a:spcAft>
              <a:spcPct val="15000"/>
            </a:spcAft>
            <a:buChar char="•"/>
          </a:pPr>
          <a:r>
            <a:rPr lang="cs-CZ" sz="1500" kern="1200" dirty="0"/>
            <a:t>Velikost pokojů/domácnosti</a:t>
          </a:r>
        </a:p>
        <a:p>
          <a:pPr marL="114300" lvl="1" indent="-114300" algn="l" defTabSz="666750" rtl="0">
            <a:lnSpc>
              <a:spcPct val="90000"/>
            </a:lnSpc>
            <a:spcBef>
              <a:spcPct val="0"/>
            </a:spcBef>
            <a:spcAft>
              <a:spcPct val="15000"/>
            </a:spcAft>
            <a:buChar char="•"/>
          </a:pPr>
          <a:r>
            <a:rPr lang="cs-CZ" sz="1500" kern="1200" dirty="0"/>
            <a:t>Bezbariérovost</a:t>
          </a:r>
        </a:p>
        <a:p>
          <a:pPr marL="114300" lvl="1" indent="-114300" algn="l" defTabSz="666750" rtl="0">
            <a:lnSpc>
              <a:spcPct val="90000"/>
            </a:lnSpc>
            <a:spcBef>
              <a:spcPct val="0"/>
            </a:spcBef>
            <a:spcAft>
              <a:spcPct val="15000"/>
            </a:spcAft>
            <a:buChar char="•"/>
          </a:pPr>
          <a:r>
            <a:rPr lang="cs-CZ" sz="1500" kern="1200" dirty="0"/>
            <a:t>Výtah</a:t>
          </a:r>
        </a:p>
        <a:p>
          <a:pPr marL="114300" lvl="1" indent="-114300" algn="l" defTabSz="666750" rtl="0">
            <a:lnSpc>
              <a:spcPct val="90000"/>
            </a:lnSpc>
            <a:spcBef>
              <a:spcPct val="0"/>
            </a:spcBef>
            <a:spcAft>
              <a:spcPct val="15000"/>
            </a:spcAft>
            <a:buChar char="•"/>
          </a:pPr>
          <a:r>
            <a:rPr lang="cs-CZ" sz="1500" kern="1200" dirty="0"/>
            <a:t>Dostupnost</a:t>
          </a:r>
        </a:p>
      </dsp:txBody>
      <dsp:txXfrm>
        <a:off x="2118148" y="1743107"/>
        <a:ext cx="1855318" cy="2318667"/>
      </dsp:txXfrm>
    </dsp:sp>
    <dsp:sp modelId="{91B195F5-FB26-45D3-9EFE-FBD44FEB7907}">
      <dsp:nvSpPr>
        <dsp:cNvPr id="0" name=""/>
        <dsp:cNvSpPr/>
      </dsp:nvSpPr>
      <dsp:spPr>
        <a:xfrm>
          <a:off x="4233212" y="1194809"/>
          <a:ext cx="1855318" cy="548297"/>
        </a:xfrm>
        <a:prstGeom prst="rect">
          <a:avLst/>
        </a:prstGeom>
        <a:solidFill>
          <a:schemeClr val="accent1">
            <a:lumMod val="75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cs-CZ" sz="1500" kern="1200" dirty="0"/>
            <a:t>Vybavení</a:t>
          </a:r>
        </a:p>
      </dsp:txBody>
      <dsp:txXfrm>
        <a:off x="4233212" y="1194809"/>
        <a:ext cx="1855318" cy="548297"/>
      </dsp:txXfrm>
    </dsp:sp>
    <dsp:sp modelId="{6D10D461-46D3-46AB-B058-7937CF09BE85}">
      <dsp:nvSpPr>
        <dsp:cNvPr id="0" name=""/>
        <dsp:cNvSpPr/>
      </dsp:nvSpPr>
      <dsp:spPr>
        <a:xfrm>
          <a:off x="4233212" y="1743107"/>
          <a:ext cx="1855318" cy="2318667"/>
        </a:xfrm>
        <a:prstGeom prst="rect">
          <a:avLst/>
        </a:prstGeom>
        <a:solidFill>
          <a:srgbClr val="E7F3F4">
            <a:alpha val="90000"/>
          </a:srgbClr>
        </a:solidFill>
        <a:ln w="25400" cap="flat" cmpd="sng" algn="ctr">
          <a:solidFill>
            <a:srgbClr val="E7F3F4">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cs-CZ" sz="1500" kern="1200" dirty="0"/>
            <a:t>Pokoj</a:t>
          </a:r>
        </a:p>
        <a:p>
          <a:pPr marL="114300" lvl="1" indent="-114300" algn="l" defTabSz="666750" rtl="0">
            <a:lnSpc>
              <a:spcPct val="90000"/>
            </a:lnSpc>
            <a:spcBef>
              <a:spcPct val="0"/>
            </a:spcBef>
            <a:spcAft>
              <a:spcPct val="15000"/>
            </a:spcAft>
            <a:buChar char="•"/>
          </a:pPr>
          <a:r>
            <a:rPr lang="cs-CZ" sz="1500" kern="1200" dirty="0"/>
            <a:t>Signalizace</a:t>
          </a:r>
        </a:p>
        <a:p>
          <a:pPr marL="114300" lvl="1" indent="-114300" algn="l" defTabSz="666750" rtl="0">
            <a:lnSpc>
              <a:spcPct val="90000"/>
            </a:lnSpc>
            <a:spcBef>
              <a:spcPct val="0"/>
            </a:spcBef>
            <a:spcAft>
              <a:spcPct val="15000"/>
            </a:spcAft>
            <a:buChar char="•"/>
          </a:pPr>
          <a:r>
            <a:rPr lang="cs-CZ" sz="1500" kern="1200" dirty="0"/>
            <a:t>Koupelna/toaleta</a:t>
          </a:r>
        </a:p>
        <a:p>
          <a:pPr marL="114300" lvl="1" indent="-114300" algn="l" defTabSz="666750" rtl="0">
            <a:lnSpc>
              <a:spcPct val="90000"/>
            </a:lnSpc>
            <a:spcBef>
              <a:spcPct val="0"/>
            </a:spcBef>
            <a:spcAft>
              <a:spcPct val="15000"/>
            </a:spcAft>
            <a:buChar char="•"/>
          </a:pPr>
          <a:r>
            <a:rPr lang="cs-CZ" sz="1500" kern="1200" dirty="0"/>
            <a:t>Hygienické potřeby</a:t>
          </a:r>
        </a:p>
        <a:p>
          <a:pPr marL="114300" lvl="1" indent="-114300" algn="l" defTabSz="666750" rtl="0">
            <a:lnSpc>
              <a:spcPct val="90000"/>
            </a:lnSpc>
            <a:spcBef>
              <a:spcPct val="0"/>
            </a:spcBef>
            <a:spcAft>
              <a:spcPct val="15000"/>
            </a:spcAft>
            <a:buChar char="•"/>
          </a:pPr>
          <a:r>
            <a:rPr lang="cs-CZ" sz="1500" kern="1200" dirty="0"/>
            <a:t>Přístup k vybavení</a:t>
          </a:r>
        </a:p>
        <a:p>
          <a:pPr marL="114300" lvl="1" indent="-114300" algn="l" defTabSz="666750" rtl="0">
            <a:lnSpc>
              <a:spcPct val="90000"/>
            </a:lnSpc>
            <a:spcBef>
              <a:spcPct val="0"/>
            </a:spcBef>
            <a:spcAft>
              <a:spcPct val="15000"/>
            </a:spcAft>
            <a:buChar char="•"/>
          </a:pPr>
          <a:r>
            <a:rPr lang="cs-CZ" sz="1500" kern="1200" dirty="0"/>
            <a:t>Úklid</a:t>
          </a:r>
        </a:p>
        <a:p>
          <a:pPr marL="114300" lvl="1" indent="-114300" algn="l" defTabSz="666750" rtl="0">
            <a:lnSpc>
              <a:spcPct val="90000"/>
            </a:lnSpc>
            <a:spcBef>
              <a:spcPct val="0"/>
            </a:spcBef>
            <a:spcAft>
              <a:spcPct val="15000"/>
            </a:spcAft>
            <a:buChar char="•"/>
          </a:pPr>
          <a:r>
            <a:rPr lang="cs-CZ" sz="1500" kern="1200" dirty="0"/>
            <a:t>Praní</a:t>
          </a:r>
        </a:p>
      </dsp:txBody>
      <dsp:txXfrm>
        <a:off x="4233212" y="1743107"/>
        <a:ext cx="1855318" cy="2318667"/>
      </dsp:txXfrm>
    </dsp:sp>
    <dsp:sp modelId="{808A40B7-C59A-4F53-8336-37126739C033}">
      <dsp:nvSpPr>
        <dsp:cNvPr id="0" name=""/>
        <dsp:cNvSpPr/>
      </dsp:nvSpPr>
      <dsp:spPr>
        <a:xfrm>
          <a:off x="6348275" y="1194809"/>
          <a:ext cx="1855318" cy="548297"/>
        </a:xfrm>
        <a:prstGeom prst="rect">
          <a:avLst/>
        </a:prstGeom>
        <a:solidFill>
          <a:schemeClr val="accent1">
            <a:lumMod val="75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cs-CZ" sz="1500" kern="1200" dirty="0"/>
            <a:t>Technicko-provozní vlastnosti</a:t>
          </a:r>
        </a:p>
      </dsp:txBody>
      <dsp:txXfrm>
        <a:off x="6348275" y="1194809"/>
        <a:ext cx="1855318" cy="548297"/>
      </dsp:txXfrm>
    </dsp:sp>
    <dsp:sp modelId="{1B570E71-11B4-46C0-9E89-98D94F3BFC28}">
      <dsp:nvSpPr>
        <dsp:cNvPr id="0" name=""/>
        <dsp:cNvSpPr/>
      </dsp:nvSpPr>
      <dsp:spPr>
        <a:xfrm>
          <a:off x="6348275" y="1743107"/>
          <a:ext cx="1855318" cy="2318667"/>
        </a:xfrm>
        <a:prstGeom prst="rect">
          <a:avLst/>
        </a:prstGeom>
        <a:solidFill>
          <a:srgbClr val="E7F3F4">
            <a:alpha val="90000"/>
          </a:srgbClr>
        </a:solidFill>
        <a:ln w="25400" cap="flat" cmpd="sng" algn="ctr">
          <a:solidFill>
            <a:srgbClr val="E7F3F4">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cs-CZ" sz="1500" kern="1200" dirty="0"/>
            <a:t>Teplota</a:t>
          </a:r>
        </a:p>
        <a:p>
          <a:pPr marL="114300" lvl="1" indent="-114300" algn="l" defTabSz="666750" rtl="0">
            <a:lnSpc>
              <a:spcPct val="90000"/>
            </a:lnSpc>
            <a:spcBef>
              <a:spcPct val="0"/>
            </a:spcBef>
            <a:spcAft>
              <a:spcPct val="15000"/>
            </a:spcAft>
            <a:buChar char="•"/>
          </a:pPr>
          <a:r>
            <a:rPr lang="cs-CZ" sz="1500" kern="1200" dirty="0"/>
            <a:t>Voda</a:t>
          </a:r>
        </a:p>
        <a:p>
          <a:pPr marL="114300" lvl="1" indent="-114300" algn="l" defTabSz="666750" rtl="0">
            <a:lnSpc>
              <a:spcPct val="90000"/>
            </a:lnSpc>
            <a:spcBef>
              <a:spcPct val="0"/>
            </a:spcBef>
            <a:spcAft>
              <a:spcPct val="15000"/>
            </a:spcAft>
            <a:buChar char="•"/>
          </a:pPr>
          <a:r>
            <a:rPr lang="cs-CZ" sz="1500" kern="1200" dirty="0"/>
            <a:t>Odběr elektřiny</a:t>
          </a:r>
        </a:p>
      </dsp:txBody>
      <dsp:txXfrm>
        <a:off x="6348275" y="1743107"/>
        <a:ext cx="1855318" cy="231866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18726" cy="493316"/>
          </a:xfrm>
          <a:prstGeom prst="rect">
            <a:avLst/>
          </a:prstGeom>
        </p:spPr>
        <p:txBody>
          <a:bodyPr vert="horz" lIns="90946" tIns="45473" rIns="90946" bIns="45473" rtlCol="0"/>
          <a:lstStyle>
            <a:lvl1pPr algn="l">
              <a:defRPr sz="1200"/>
            </a:lvl1pPr>
          </a:lstStyle>
          <a:p>
            <a:endParaRPr lang="cs-CZ" dirty="0"/>
          </a:p>
        </p:txBody>
      </p:sp>
      <p:sp>
        <p:nvSpPr>
          <p:cNvPr id="3" name="Zástupný symbol pro datum 2"/>
          <p:cNvSpPr>
            <a:spLocks noGrp="1"/>
          </p:cNvSpPr>
          <p:nvPr>
            <p:ph type="dt" sz="quarter" idx="1"/>
          </p:nvPr>
        </p:nvSpPr>
        <p:spPr>
          <a:xfrm>
            <a:off x="3815462" y="0"/>
            <a:ext cx="2918726" cy="493316"/>
          </a:xfrm>
          <a:prstGeom prst="rect">
            <a:avLst/>
          </a:prstGeom>
        </p:spPr>
        <p:txBody>
          <a:bodyPr vert="horz" lIns="90946" tIns="45473" rIns="90946" bIns="45473" rtlCol="0"/>
          <a:lstStyle>
            <a:lvl1pPr algn="r">
              <a:defRPr sz="1200"/>
            </a:lvl1pPr>
          </a:lstStyle>
          <a:p>
            <a:fld id="{5B74E220-270F-4669-8C16-E520C88404BD}" type="datetimeFigureOut">
              <a:rPr lang="cs-CZ" smtClean="0"/>
              <a:t>30.09.2019</a:t>
            </a:fld>
            <a:endParaRPr lang="cs-CZ" dirty="0"/>
          </a:p>
        </p:txBody>
      </p:sp>
      <p:sp>
        <p:nvSpPr>
          <p:cNvPr id="4" name="Zástupný symbol pro zápatí 3"/>
          <p:cNvSpPr>
            <a:spLocks noGrp="1"/>
          </p:cNvSpPr>
          <p:nvPr>
            <p:ph type="ftr" sz="quarter" idx="2"/>
          </p:nvPr>
        </p:nvSpPr>
        <p:spPr>
          <a:xfrm>
            <a:off x="0" y="9371417"/>
            <a:ext cx="2918726" cy="493316"/>
          </a:xfrm>
          <a:prstGeom prst="rect">
            <a:avLst/>
          </a:prstGeom>
        </p:spPr>
        <p:txBody>
          <a:bodyPr vert="horz" lIns="90946" tIns="45473" rIns="90946" bIns="45473" rtlCol="0" anchor="b"/>
          <a:lstStyle>
            <a:lvl1pPr algn="l">
              <a:defRPr sz="1200"/>
            </a:lvl1pPr>
          </a:lstStyle>
          <a:p>
            <a:endParaRPr lang="cs-CZ" dirty="0"/>
          </a:p>
        </p:txBody>
      </p:sp>
      <p:sp>
        <p:nvSpPr>
          <p:cNvPr id="5" name="Zástupný symbol pro číslo snímku 4"/>
          <p:cNvSpPr>
            <a:spLocks noGrp="1"/>
          </p:cNvSpPr>
          <p:nvPr>
            <p:ph type="sldNum" sz="quarter" idx="3"/>
          </p:nvPr>
        </p:nvSpPr>
        <p:spPr>
          <a:xfrm>
            <a:off x="3815462" y="9371417"/>
            <a:ext cx="2918726" cy="493316"/>
          </a:xfrm>
          <a:prstGeom prst="rect">
            <a:avLst/>
          </a:prstGeom>
        </p:spPr>
        <p:txBody>
          <a:bodyPr vert="horz" lIns="90946" tIns="45473" rIns="90946" bIns="45473" rtlCol="0" anchor="b"/>
          <a:lstStyle>
            <a:lvl1pPr algn="r">
              <a:defRPr sz="1200"/>
            </a:lvl1pPr>
          </a:lstStyle>
          <a:p>
            <a:fld id="{3652490E-B88B-431B-8589-41E53101D0A4}" type="slidenum">
              <a:rPr lang="cs-CZ" smtClean="0"/>
              <a:t>‹#›</a:t>
            </a:fld>
            <a:endParaRPr lang="cs-CZ" dirty="0"/>
          </a:p>
        </p:txBody>
      </p:sp>
    </p:spTree>
    <p:extLst>
      <p:ext uri="{BB962C8B-B14F-4D97-AF65-F5344CB8AC3E}">
        <p14:creationId xmlns:p14="http://schemas.microsoft.com/office/powerpoint/2010/main" val="1054820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18831" cy="493316"/>
          </a:xfrm>
          <a:prstGeom prst="rect">
            <a:avLst/>
          </a:prstGeom>
        </p:spPr>
        <p:txBody>
          <a:bodyPr vert="horz" lIns="90946" tIns="45473" rIns="90946" bIns="45473" rtlCol="0"/>
          <a:lstStyle>
            <a:lvl1pPr algn="l">
              <a:defRPr sz="1200"/>
            </a:lvl1pPr>
          </a:lstStyle>
          <a:p>
            <a:endParaRPr lang="cs-CZ" dirty="0"/>
          </a:p>
        </p:txBody>
      </p:sp>
      <p:sp>
        <p:nvSpPr>
          <p:cNvPr id="3" name="Zástupný symbol pro datum 2"/>
          <p:cNvSpPr>
            <a:spLocks noGrp="1"/>
          </p:cNvSpPr>
          <p:nvPr>
            <p:ph type="dt" idx="1"/>
          </p:nvPr>
        </p:nvSpPr>
        <p:spPr>
          <a:xfrm>
            <a:off x="3815373" y="0"/>
            <a:ext cx="2918831" cy="493316"/>
          </a:xfrm>
          <a:prstGeom prst="rect">
            <a:avLst/>
          </a:prstGeom>
        </p:spPr>
        <p:txBody>
          <a:bodyPr vert="horz" lIns="90946" tIns="45473" rIns="90946" bIns="45473" rtlCol="0"/>
          <a:lstStyle>
            <a:lvl1pPr algn="r">
              <a:defRPr sz="1200"/>
            </a:lvl1pPr>
          </a:lstStyle>
          <a:p>
            <a:fld id="{FCEE83E4-6F57-40F3-8DB5-E95AE0E572B5}" type="datetimeFigureOut">
              <a:rPr lang="cs-CZ" smtClean="0"/>
              <a:t>30.09.2019</a:t>
            </a:fld>
            <a:endParaRPr lang="cs-CZ" dirty="0"/>
          </a:p>
        </p:txBody>
      </p:sp>
      <p:sp>
        <p:nvSpPr>
          <p:cNvPr id="4" name="Zástupný symbol pro obrázek snímku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946" tIns="45473" rIns="90946" bIns="45473" rtlCol="0" anchor="ctr"/>
          <a:lstStyle/>
          <a:p>
            <a:endParaRPr lang="cs-CZ" dirty="0"/>
          </a:p>
        </p:txBody>
      </p:sp>
      <p:sp>
        <p:nvSpPr>
          <p:cNvPr id="5" name="Zástupný symbol pro poznámky 4"/>
          <p:cNvSpPr>
            <a:spLocks noGrp="1"/>
          </p:cNvSpPr>
          <p:nvPr>
            <p:ph type="body" sz="quarter" idx="3"/>
          </p:nvPr>
        </p:nvSpPr>
        <p:spPr>
          <a:xfrm>
            <a:off x="673577" y="4686499"/>
            <a:ext cx="5388610" cy="4439841"/>
          </a:xfrm>
          <a:prstGeom prst="rect">
            <a:avLst/>
          </a:prstGeom>
        </p:spPr>
        <p:txBody>
          <a:bodyPr vert="horz" lIns="90946" tIns="45473" rIns="90946" bIns="45473"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371285"/>
            <a:ext cx="2918831" cy="493316"/>
          </a:xfrm>
          <a:prstGeom prst="rect">
            <a:avLst/>
          </a:prstGeom>
        </p:spPr>
        <p:txBody>
          <a:bodyPr vert="horz" lIns="90946" tIns="45473" rIns="90946" bIns="45473"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15373" y="9371285"/>
            <a:ext cx="2918831" cy="493316"/>
          </a:xfrm>
          <a:prstGeom prst="rect">
            <a:avLst/>
          </a:prstGeom>
        </p:spPr>
        <p:txBody>
          <a:bodyPr vert="horz" lIns="90946" tIns="45473" rIns="90946" bIns="45473" rtlCol="0" anchor="b"/>
          <a:lstStyle>
            <a:lvl1pPr algn="r">
              <a:defRPr sz="1200"/>
            </a:lvl1pPr>
          </a:lstStyle>
          <a:p>
            <a:fld id="{41A4EFAA-816D-422C-A0CC-995DF6625451}" type="slidenum">
              <a:rPr lang="cs-CZ" smtClean="0"/>
              <a:t>‹#›</a:t>
            </a:fld>
            <a:endParaRPr lang="cs-CZ" dirty="0"/>
          </a:p>
        </p:txBody>
      </p:sp>
    </p:spTree>
    <p:extLst>
      <p:ext uri="{BB962C8B-B14F-4D97-AF65-F5344CB8AC3E}">
        <p14:creationId xmlns:p14="http://schemas.microsoft.com/office/powerpoint/2010/main" val="2168147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a:t>
            </a:fld>
            <a:endParaRPr lang="cs-CZ" dirty="0"/>
          </a:p>
        </p:txBody>
      </p:sp>
    </p:spTree>
    <p:extLst>
      <p:ext uri="{BB962C8B-B14F-4D97-AF65-F5344CB8AC3E}">
        <p14:creationId xmlns:p14="http://schemas.microsoft.com/office/powerpoint/2010/main" val="13341771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31">
            <a:extLst>
              <a:ext uri="{FF2B5EF4-FFF2-40B4-BE49-F238E27FC236}">
                <a16:creationId xmlns:a16="http://schemas.microsoft.com/office/drawing/2014/main" id="{BE4F9A88-1936-4653-8950-E4B47C69299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2C9322A-F889-4575-8FBC-96641CAF6701}" type="slidenum">
              <a:rPr lang="cs-CZ" altLang="cs-CZ" smtClean="0"/>
              <a:pPr>
                <a:spcBef>
                  <a:spcPct val="0"/>
                </a:spcBef>
              </a:pPr>
              <a:t>18</a:t>
            </a:fld>
            <a:endParaRPr lang="cs-CZ" altLang="cs-CZ"/>
          </a:p>
        </p:txBody>
      </p:sp>
      <p:sp>
        <p:nvSpPr>
          <p:cNvPr id="30723" name="Rectangle 2">
            <a:extLst>
              <a:ext uri="{FF2B5EF4-FFF2-40B4-BE49-F238E27FC236}">
                <a16:creationId xmlns:a16="http://schemas.microsoft.com/office/drawing/2014/main" id="{14F2B9C5-0EE4-4696-99F6-07FE6C0E1B30}"/>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07AD0793-14E5-4B54-8F0F-017FA48117C1}"/>
              </a:ext>
            </a:extLst>
          </p:cNvPr>
          <p:cNvSpPr>
            <a:spLocks noGrp="1" noChangeArrowheads="1"/>
          </p:cNvSpPr>
          <p:nvPr>
            <p:ph type="body" idx="1"/>
          </p:nvPr>
        </p:nvSpPr>
        <p:spPr>
          <a:noFill/>
        </p:spPr>
        <p:txBody>
          <a:bodyPr/>
          <a:lstStyle/>
          <a:p>
            <a:pPr marL="0" lvl="1" indent="0" algn="just">
              <a:lnSpc>
                <a:spcPct val="90000"/>
              </a:lnSpc>
              <a:spcBef>
                <a:spcPts val="0"/>
              </a:spcBef>
              <a:buNone/>
            </a:pPr>
            <a:endParaRPr lang="cs-CZ" sz="2200" dirty="0">
              <a:ea typeface="+mn-ea"/>
              <a:cs typeface="+mn-cs"/>
            </a:endParaRPr>
          </a:p>
          <a:p>
            <a:pPr marL="342900" lvl="1" indent="-342900" algn="just">
              <a:spcBef>
                <a:spcPts val="0"/>
              </a:spcBef>
              <a:buChar char="•"/>
            </a:pPr>
            <a:r>
              <a:rPr lang="cs-CZ" sz="1600" dirty="0">
                <a:ea typeface="+mn-ea"/>
                <a:cs typeface="+mn-cs"/>
              </a:rPr>
              <a:t>poskytovat sociální služby způsobem odpovídajícím nepříznivé sociální situaci vymezené v rozhodnutí o registraci a ve lhůtě stanovené standardy kvality poskytování sociálních služeb tento způsob poskytování sociální služby vyhodnocovat,</a:t>
            </a:r>
          </a:p>
          <a:p>
            <a:pPr marL="342900" lvl="1" indent="-342900" algn="just">
              <a:spcBef>
                <a:spcPts val="0"/>
              </a:spcBef>
              <a:buChar char="•"/>
            </a:pPr>
            <a:r>
              <a:rPr lang="cs-CZ" sz="1600" dirty="0">
                <a:ea typeface="+mn-ea"/>
                <a:cs typeface="+mn-cs"/>
              </a:rPr>
              <a:t>písemně zpracovat vnitřní pravidla pro </a:t>
            </a:r>
            <a:r>
              <a:rPr lang="cs-CZ" sz="1600" b="1" dirty="0">
                <a:ea typeface="+mn-ea"/>
                <a:cs typeface="+mn-cs"/>
              </a:rPr>
              <a:t>jednání o poskytování sociálních služeb a pro uzavření smlouvy </a:t>
            </a:r>
            <a:r>
              <a:rPr lang="cs-CZ" sz="1600" dirty="0">
                <a:ea typeface="+mn-ea"/>
                <a:cs typeface="+mn-cs"/>
              </a:rPr>
              <a:t>o poskytování sociálních služeb a podle těchto pravidel postupovat</a:t>
            </a:r>
            <a:r>
              <a:rPr lang="cs-CZ" sz="1600" b="1" dirty="0">
                <a:ea typeface="+mn-ea"/>
                <a:cs typeface="+mn-cs"/>
              </a:rPr>
              <a:t>,</a:t>
            </a:r>
          </a:p>
          <a:p>
            <a:pPr marL="342900" lvl="1" indent="-342900" algn="just">
              <a:spcBef>
                <a:spcPts val="0"/>
              </a:spcBef>
              <a:buChar char="•"/>
            </a:pPr>
            <a:r>
              <a:rPr lang="cs-CZ" sz="1600" b="1" dirty="0">
                <a:ea typeface="+mn-ea"/>
                <a:cs typeface="+mn-cs"/>
              </a:rPr>
              <a:t>vést evidenci žadatelů o sociální službu </a:t>
            </a:r>
            <a:r>
              <a:rPr lang="cs-CZ" sz="1600" dirty="0">
                <a:ea typeface="+mn-ea"/>
                <a:cs typeface="+mn-cs"/>
              </a:rPr>
              <a:t>(včetně data přijetí žádosti, ztotožnění žadatele – pokud není poskytována služba anonymně), žadatelů o sociální službu, se kterými nemohl uzavřít smlouvu o poskytnutí sociální služby z důvodů uvedených v § 91 odst. 3 (včetně důvodu a termínu odmítnutí), osob se kterými byla uzavřena smlouva (datum uzavření smlouvy), osob, které samy odmítly uzavřít smlouvu (včetně data odmítnutí), a to v JIS-PSV,</a:t>
            </a:r>
          </a:p>
          <a:p>
            <a:pPr marL="342900" lvl="1" indent="-342900" algn="just">
              <a:spcBef>
                <a:spcPts val="0"/>
              </a:spcBef>
              <a:buChar char="•"/>
            </a:pPr>
            <a:r>
              <a:rPr lang="cs-CZ" sz="1600" dirty="0">
                <a:ea typeface="+mn-ea"/>
                <a:cs typeface="+mn-cs"/>
              </a:rPr>
              <a:t>společně s osobou, které poskytuje sociální službu s ohledem na nepříznivou sociální situaci, kterou s osobou </a:t>
            </a:r>
            <a:r>
              <a:rPr lang="cs-CZ" sz="1600" b="1" dirty="0">
                <a:ea typeface="+mn-ea"/>
                <a:cs typeface="+mn-cs"/>
              </a:rPr>
              <a:t>řeší, plánovat a hodnotit průběh poskytování sociální služby podle </a:t>
            </a:r>
            <a:r>
              <a:rPr lang="cs-CZ" sz="1600" dirty="0">
                <a:ea typeface="+mn-ea"/>
                <a:cs typeface="+mn-cs"/>
              </a:rPr>
              <a:t>sjednaných cílů spolupráce a uzavřené smlouvy o poskytnutí sociální služby a vést písemné individuální záznamy o průběhu a hodnocení poskytování sociální služby této osobě; plnění této povinnosti koordinuje zejména sociální pracovník,</a:t>
            </a:r>
          </a:p>
          <a:p>
            <a:pPr marL="342900" lvl="1" indent="-342900" algn="just">
              <a:spcBef>
                <a:spcPts val="0"/>
              </a:spcBef>
              <a:buChar char="•"/>
            </a:pPr>
            <a:r>
              <a:rPr lang="cs-CZ" sz="1600" b="1" dirty="0">
                <a:ea typeface="+mn-ea"/>
                <a:cs typeface="+mn-cs"/>
              </a:rPr>
              <a:t>respektovat důstojnost, soukromí a integritu osoby, které poskytuje sociální službu,</a:t>
            </a:r>
          </a:p>
          <a:p>
            <a:pPr algn="just">
              <a:spcBef>
                <a:spcPts val="0"/>
              </a:spcBef>
            </a:pPr>
            <a:endParaRPr lang="cs-CZ" sz="1600" b="1" dirty="0"/>
          </a:p>
          <a:p>
            <a:pPr marL="342900" lvl="1" indent="-342900" algn="just">
              <a:lnSpc>
                <a:spcPct val="90000"/>
              </a:lnSpc>
              <a:spcBef>
                <a:spcPts val="0"/>
              </a:spcBef>
              <a:buChar char="•"/>
            </a:pPr>
            <a:endParaRPr lang="cs-CZ" sz="1600" b="1" dirty="0">
              <a:ea typeface="+mn-ea"/>
              <a:cs typeface="+mn-cs"/>
            </a:endParaRPr>
          </a:p>
          <a:p>
            <a:pPr marL="342900" lvl="1" indent="-342900" algn="just">
              <a:lnSpc>
                <a:spcPct val="90000"/>
              </a:lnSpc>
              <a:spcBef>
                <a:spcPts val="0"/>
              </a:spcBef>
              <a:buFont typeface="Arial" panose="020B0604020202020204" pitchFamily="34" charset="0"/>
              <a:buChar char="•"/>
            </a:pPr>
            <a:endParaRPr lang="cs-CZ" altLang="cs-CZ" sz="1100" b="1" dirty="0">
              <a:ea typeface="+mn-ea"/>
              <a:cs typeface="+mn-cs"/>
            </a:endParaRPr>
          </a:p>
          <a:p>
            <a:pPr eaLnBrk="1" hangingPunct="1"/>
            <a:endParaRPr lang="cs-CZ" altLang="cs-CZ" dirty="0"/>
          </a:p>
        </p:txBody>
      </p:sp>
    </p:spTree>
    <p:extLst>
      <p:ext uri="{BB962C8B-B14F-4D97-AF65-F5344CB8AC3E}">
        <p14:creationId xmlns:p14="http://schemas.microsoft.com/office/powerpoint/2010/main" val="328401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a:extLst>
              <a:ext uri="{FF2B5EF4-FFF2-40B4-BE49-F238E27FC236}">
                <a16:creationId xmlns:a16="http://schemas.microsoft.com/office/drawing/2014/main" id="{A7EBA755-1586-406D-B3B7-8F450C9FEAF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B3F203B-2250-457D-8CB7-585FEF621726}" type="slidenum">
              <a:rPr kumimoji="0" lang="cs-CZ" altLang="cs-CZ"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cs-CZ" altLang="cs-CZ"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7347" name="Rectangle 2">
            <a:extLst>
              <a:ext uri="{FF2B5EF4-FFF2-40B4-BE49-F238E27FC236}">
                <a16:creationId xmlns:a16="http://schemas.microsoft.com/office/drawing/2014/main" id="{73E4B22D-02C8-473F-AFE1-8F384A77ADB7}"/>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62F73252-57D5-4DC5-9290-3B8F1613E8B4}"/>
              </a:ext>
            </a:extLst>
          </p:cNvPr>
          <p:cNvSpPr>
            <a:spLocks noGrp="1" noChangeArrowheads="1"/>
          </p:cNvSpPr>
          <p:nvPr>
            <p:ph type="body" idx="1"/>
          </p:nvPr>
        </p:nvSpPr>
        <p:spPr>
          <a:noFill/>
        </p:spPr>
        <p:txBody>
          <a:bodyPr/>
          <a:lstStyle/>
          <a:p>
            <a:pPr eaLnBrk="1" hangingPunct="1"/>
            <a:endParaRPr lang="cs-CZ" altLang="cs-CZ" dirty="0"/>
          </a:p>
        </p:txBody>
      </p:sp>
    </p:spTree>
    <p:extLst>
      <p:ext uri="{BB962C8B-B14F-4D97-AF65-F5344CB8AC3E}">
        <p14:creationId xmlns:p14="http://schemas.microsoft.com/office/powerpoint/2010/main" val="2212209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20</a:t>
            </a:fld>
            <a:endParaRPr lang="cs-CZ" dirty="0"/>
          </a:p>
        </p:txBody>
      </p:sp>
    </p:spTree>
    <p:extLst>
      <p:ext uri="{BB962C8B-B14F-4D97-AF65-F5344CB8AC3E}">
        <p14:creationId xmlns:p14="http://schemas.microsoft.com/office/powerpoint/2010/main" val="1973094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21</a:t>
            </a:fld>
            <a:endParaRPr lang="cs-CZ" dirty="0"/>
          </a:p>
        </p:txBody>
      </p:sp>
    </p:spTree>
    <p:extLst>
      <p:ext uri="{BB962C8B-B14F-4D97-AF65-F5344CB8AC3E}">
        <p14:creationId xmlns:p14="http://schemas.microsoft.com/office/powerpoint/2010/main" val="16780308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22</a:t>
            </a:fld>
            <a:endParaRPr lang="cs-CZ" dirty="0"/>
          </a:p>
        </p:txBody>
      </p:sp>
    </p:spTree>
    <p:extLst>
      <p:ext uri="{BB962C8B-B14F-4D97-AF65-F5344CB8AC3E}">
        <p14:creationId xmlns:p14="http://schemas.microsoft.com/office/powerpoint/2010/main" val="783435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23</a:t>
            </a:fld>
            <a:endParaRPr lang="cs-CZ" dirty="0"/>
          </a:p>
        </p:txBody>
      </p:sp>
    </p:spTree>
    <p:extLst>
      <p:ext uri="{BB962C8B-B14F-4D97-AF65-F5344CB8AC3E}">
        <p14:creationId xmlns:p14="http://schemas.microsoft.com/office/powerpoint/2010/main" val="2288057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3</a:t>
            </a:fld>
            <a:endParaRPr lang="cs-CZ" dirty="0"/>
          </a:p>
        </p:txBody>
      </p:sp>
    </p:spTree>
    <p:extLst>
      <p:ext uri="{BB962C8B-B14F-4D97-AF65-F5344CB8AC3E}">
        <p14:creationId xmlns:p14="http://schemas.microsoft.com/office/powerpoint/2010/main" val="3413434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Subsidiarita: </a:t>
            </a:r>
            <a:r>
              <a:rPr lang="cs-CZ" sz="1200" dirty="0"/>
              <a:t>V § 2 se na konci odstavce 2 doplňuje věta </a:t>
            </a:r>
            <a:endParaRPr lang="cs-CZ" dirty="0"/>
          </a:p>
          <a:p>
            <a:pPr marL="0" marR="0" indent="0" algn="l" defTabSz="914400" rtl="0" eaLnBrk="1" fontAlgn="auto" latinLnBrk="0" hangingPunct="1">
              <a:lnSpc>
                <a:spcPct val="100000"/>
              </a:lnSpc>
              <a:spcBef>
                <a:spcPts val="0"/>
              </a:spcBef>
              <a:spcAft>
                <a:spcPts val="0"/>
              </a:spcAft>
              <a:buClrTx/>
              <a:buSzTx/>
              <a:buFontTx/>
              <a:buNone/>
              <a:tabLst/>
              <a:defRPr/>
            </a:pPr>
            <a:r>
              <a:rPr lang="cs-CZ" dirty="0"/>
              <a:t>Pečující osoby, § 3, základní pojmy</a:t>
            </a:r>
          </a:p>
          <a:p>
            <a:pPr marL="0" marR="0" indent="0" algn="l" defTabSz="914400" rtl="0" eaLnBrk="1" fontAlgn="auto" latinLnBrk="0" hangingPunct="1">
              <a:lnSpc>
                <a:spcPct val="100000"/>
              </a:lnSpc>
              <a:spcBef>
                <a:spcPts val="0"/>
              </a:spcBef>
              <a:spcAft>
                <a:spcPts val="0"/>
              </a:spcAft>
              <a:buClrTx/>
              <a:buSzTx/>
              <a:buFontTx/>
              <a:buNone/>
              <a:tabLst/>
              <a:defRPr/>
            </a:pPr>
            <a:r>
              <a:rPr lang="cs-CZ" dirty="0"/>
              <a:t>Odborné sociální poradenství – doplnění do § 37</a:t>
            </a:r>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4</a:t>
            </a:fld>
            <a:endParaRPr lang="cs-CZ" dirty="0"/>
          </a:p>
        </p:txBody>
      </p:sp>
    </p:spTree>
    <p:extLst>
      <p:ext uri="{BB962C8B-B14F-4D97-AF65-F5344CB8AC3E}">
        <p14:creationId xmlns:p14="http://schemas.microsoft.com/office/powerpoint/2010/main" val="3434226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Do § 32 se doplňuje nový základní druh</a:t>
            </a:r>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5</a:t>
            </a:fld>
            <a:endParaRPr lang="cs-CZ" dirty="0"/>
          </a:p>
        </p:txBody>
      </p:sp>
    </p:spTree>
    <p:extLst>
      <p:ext uri="{BB962C8B-B14F-4D97-AF65-F5344CB8AC3E}">
        <p14:creationId xmlns:p14="http://schemas.microsoft.com/office/powerpoint/2010/main" val="2888379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dirty="0"/>
              <a:t>Komunitní služba</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dirty="0"/>
              <a:t>U ambulantních služeb je omezena počtem nejvýše 32 klientů sociální služby v místě a čase, přičemž v jedné místnosti smí být maximálně 10 uživatelů služby současně, a u pobytové služby je omezena počtem nejvýše 18 klientů sociální služby v jednom místě, přičemž v jedné domácnosti může být nejvýše 6 uživatelů. Tento počet lze v odůvodněných případech navýšit v případě, že dojde k narození či osvojení dítěte nebo dětí jednoho či více klientů sociální služby. Tato sociální služba nevylučuje místně ani způsobem jejího poskytování člověka ze společnosti a podporuje jej ve využívání běžných zdrojů v okolí a všech jeho schopností, které dále rozvíjí.</a:t>
            </a:r>
            <a:r>
              <a:rPr lang="cs-CZ" sz="1200" b="1"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6</a:t>
            </a:fld>
            <a:endParaRPr lang="cs-CZ" dirty="0"/>
          </a:p>
        </p:txBody>
      </p:sp>
    </p:spTree>
    <p:extLst>
      <p:ext uri="{BB962C8B-B14F-4D97-AF65-F5344CB8AC3E}">
        <p14:creationId xmlns:p14="http://schemas.microsoft.com/office/powerpoint/2010/main" val="1596720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r>
              <a:rPr lang="cs-CZ" sz="1200" u="sng" kern="1200" dirty="0">
                <a:solidFill>
                  <a:schemeClr val="tx1"/>
                </a:solidFill>
                <a:effectLst/>
                <a:latin typeface="+mn-lt"/>
                <a:ea typeface="+mn-ea"/>
                <a:cs typeface="+mn-cs"/>
              </a:rPr>
              <a:t>Změny v typologii sociálních služeb</a:t>
            </a:r>
            <a:endParaRPr lang="cs-CZ" sz="1200" kern="1200" dirty="0">
              <a:solidFill>
                <a:schemeClr val="tx1"/>
              </a:solidFill>
              <a:effectLst/>
              <a:latin typeface="+mn-lt"/>
              <a:ea typeface="+mn-ea"/>
              <a:cs typeface="+mn-cs"/>
            </a:endParaRPr>
          </a:p>
          <a:p>
            <a:r>
              <a:rPr lang="cs-CZ" sz="1200" u="none" strike="noStrike" kern="1200" dirty="0">
                <a:solidFill>
                  <a:schemeClr val="tx1"/>
                </a:solidFill>
                <a:effectLst/>
                <a:latin typeface="+mn-lt"/>
                <a:ea typeface="+mn-ea"/>
                <a:cs typeface="+mn-cs"/>
              </a:rPr>
              <a:t> </a:t>
            </a:r>
            <a:endParaRPr lang="cs-CZ" sz="1200" kern="1200" dirty="0">
              <a:solidFill>
                <a:schemeClr val="tx1"/>
              </a:solidFill>
              <a:effectLst/>
              <a:latin typeface="+mn-lt"/>
              <a:ea typeface="+mn-ea"/>
              <a:cs typeface="+mn-cs"/>
            </a:endParaRPr>
          </a:p>
          <a:p>
            <a:pPr lvl="0"/>
            <a:r>
              <a:rPr lang="cs-CZ" sz="1200" kern="1200" dirty="0">
                <a:solidFill>
                  <a:schemeClr val="tx1"/>
                </a:solidFill>
                <a:effectLst/>
                <a:latin typeface="+mn-lt"/>
                <a:ea typeface="+mn-ea"/>
                <a:cs typeface="+mn-cs"/>
              </a:rPr>
              <a:t>spíše souhlasí všichni se spojením pobytových služeb péče do jedné</a:t>
            </a:r>
          </a:p>
          <a:p>
            <a:pPr lvl="0"/>
            <a:r>
              <a:rPr lang="cs-CZ" sz="1200" kern="1200" dirty="0">
                <a:solidFill>
                  <a:schemeClr val="tx1"/>
                </a:solidFill>
                <a:effectLst/>
                <a:latin typeface="+mn-lt"/>
                <a:ea typeface="+mn-ea"/>
                <a:cs typeface="+mn-cs"/>
              </a:rPr>
              <a:t>ostatní témata jsou v jednání a s návrhy souhlasí, řeší se jenom technické parametry</a:t>
            </a:r>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7</a:t>
            </a:fld>
            <a:endParaRPr lang="cs-CZ" dirty="0"/>
          </a:p>
        </p:txBody>
      </p:sp>
    </p:spTree>
    <p:extLst>
      <p:ext uri="{BB962C8B-B14F-4D97-AF65-F5344CB8AC3E}">
        <p14:creationId xmlns:p14="http://schemas.microsoft.com/office/powerpoint/2010/main" val="3689647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Domov sociální péče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dirty="0"/>
              <a:t>V domovech sociální péče se poskytují pobytové služby osobám, které mají sníženou soběstačnost z důvodu zdravotního postižení, věku, demence, chronického duševního onemocnění, závislosti na návykových látkách nebo nelátkových závislostí, nebo osobám, které vedou rizikový způsob života, jejichž situace nebo zdravotní stav vyžaduje pravidelnou pomoc jiné fyzické osoby. </a:t>
            </a:r>
            <a:endParaRPr lang="cs-CZ" sz="1200" b="1" u="sng" dirty="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9</a:t>
            </a:fld>
            <a:endParaRPr lang="cs-CZ" dirty="0"/>
          </a:p>
        </p:txBody>
      </p:sp>
    </p:spTree>
    <p:extLst>
      <p:ext uri="{BB962C8B-B14F-4D97-AF65-F5344CB8AC3E}">
        <p14:creationId xmlns:p14="http://schemas.microsoft.com/office/powerpoint/2010/main" val="164681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16</a:t>
            </a:fld>
            <a:endParaRPr lang="cs-CZ" dirty="0"/>
          </a:p>
        </p:txBody>
      </p:sp>
    </p:spTree>
    <p:extLst>
      <p:ext uri="{BB962C8B-B14F-4D97-AF65-F5344CB8AC3E}">
        <p14:creationId xmlns:p14="http://schemas.microsoft.com/office/powerpoint/2010/main" val="2007638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t>17</a:t>
            </a:fld>
            <a:endParaRPr lang="cs-CZ" dirty="0"/>
          </a:p>
        </p:txBody>
      </p:sp>
    </p:spTree>
    <p:extLst>
      <p:ext uri="{BB962C8B-B14F-4D97-AF65-F5344CB8AC3E}">
        <p14:creationId xmlns:p14="http://schemas.microsoft.com/office/powerpoint/2010/main" val="1351910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00683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83793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25443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648460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84636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151895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8" name="Zástupný symbol pro zápatí 7"/>
          <p:cNvSpPr>
            <a:spLocks noGrp="1"/>
          </p:cNvSpPr>
          <p:nvPr>
            <p:ph type="ftr" sz="quarter" idx="11"/>
          </p:nvPr>
        </p:nvSpPr>
        <p:spPr/>
        <p:txBody>
          <a:bodyPr/>
          <a:lstStyle/>
          <a:p>
            <a:endParaRPr lang="cs-CZ" dirty="0"/>
          </a:p>
        </p:txBody>
      </p:sp>
      <p:sp>
        <p:nvSpPr>
          <p:cNvPr id="9" name="Zástupný symbol pro číslo snímku 8"/>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07330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350730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389166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2626969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71E4649F-4CCA-4956-B2A7-3F1AC3C081B4}" type="datetimeFigureOut">
              <a:rPr lang="cs-CZ" smtClean="0"/>
              <a:t>30.09.2019</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C0CCEE3C-7C1C-415B-B84F-414D56E5C331}" type="slidenum">
              <a:rPr lang="cs-CZ" smtClean="0"/>
              <a:t>‹#›</a:t>
            </a:fld>
            <a:endParaRPr lang="cs-CZ" dirty="0"/>
          </a:p>
        </p:txBody>
      </p:sp>
    </p:spTree>
    <p:extLst>
      <p:ext uri="{BB962C8B-B14F-4D97-AF65-F5344CB8AC3E}">
        <p14:creationId xmlns:p14="http://schemas.microsoft.com/office/powerpoint/2010/main" val="49640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4649F-4CCA-4956-B2A7-3F1AC3C081B4}" type="datetimeFigureOut">
              <a:rPr lang="cs-CZ" smtClean="0"/>
              <a:t>30.09.2019</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CEE3C-7C1C-415B-B84F-414D56E5C331}" type="slidenum">
              <a:rPr lang="cs-CZ" smtClean="0"/>
              <a:t>‹#›</a:t>
            </a:fld>
            <a:endParaRPr lang="cs-CZ" dirty="0"/>
          </a:p>
        </p:txBody>
      </p:sp>
    </p:spTree>
    <p:extLst>
      <p:ext uri="{BB962C8B-B14F-4D97-AF65-F5344CB8AC3E}">
        <p14:creationId xmlns:p14="http://schemas.microsoft.com/office/powerpoint/2010/main" val="219253316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gi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s://www.mpsv.cz/cs/13916"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0"/>
                <a:lumOff val="100000"/>
                <a:alpha val="0"/>
              </a:schemeClr>
            </a:gs>
            <a:gs pos="50000">
              <a:schemeClr val="accent1">
                <a:tint val="44500"/>
                <a:satMod val="160000"/>
                <a:alpha val="44000"/>
              </a:schemeClr>
            </a:gs>
            <a:gs pos="100000">
              <a:schemeClr val="accent1">
                <a:tint val="23500"/>
                <a:satMod val="160000"/>
                <a:alpha val="30000"/>
              </a:schemeClr>
            </a:gs>
          </a:gsLst>
          <a:lin ang="2700000" scaled="1"/>
          <a:tileRect/>
        </a:gradFill>
        <a:effectLst/>
      </p:bgPr>
    </p:bg>
    <p:spTree>
      <p:nvGrpSpPr>
        <p:cNvPr id="1" name=""/>
        <p:cNvGrpSpPr/>
        <p:nvPr/>
      </p:nvGrpSpPr>
      <p:grpSpPr>
        <a:xfrm>
          <a:off x="0" y="0"/>
          <a:ext cx="0" cy="0"/>
          <a:chOff x="0" y="0"/>
          <a:chExt cx="0" cy="0"/>
        </a:xfrm>
      </p:grpSpPr>
      <p:pic>
        <p:nvPicPr>
          <p:cNvPr id="1026" name="Picture 2" descr="C:\Users\mathr_000\Dropbox\Idealiste S\Grafika\mpsv.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8946" y="1314315"/>
            <a:ext cx="1786107" cy="183775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611560" y="3313184"/>
            <a:ext cx="8139227" cy="1785104"/>
          </a:xfrm>
          <a:prstGeom prst="rect">
            <a:avLst/>
          </a:prstGeom>
          <a:noFill/>
        </p:spPr>
        <p:txBody>
          <a:bodyPr wrap="square" rtlCol="0">
            <a:spAutoFit/>
          </a:bodyPr>
          <a:lstStyle/>
          <a:p>
            <a:endParaRPr lang="cs-CZ" dirty="0"/>
          </a:p>
          <a:p>
            <a:pPr algn="ctr"/>
            <a:r>
              <a:rPr lang="cs-CZ" sz="3600" b="1" dirty="0"/>
              <a:t>Novela zákona o sociálních službách</a:t>
            </a:r>
          </a:p>
          <a:p>
            <a:pPr algn="ctr"/>
            <a:endParaRPr lang="cs-CZ" sz="2800" b="1" dirty="0"/>
          </a:p>
          <a:p>
            <a:pPr algn="ctr"/>
            <a:r>
              <a:rPr lang="cs-CZ" sz="2800" b="1" dirty="0"/>
              <a:t>Konference ČAPS, 23. 9. 2019</a:t>
            </a:r>
          </a:p>
        </p:txBody>
      </p:sp>
      <p:sp>
        <p:nvSpPr>
          <p:cNvPr id="9" name="Obdélník 8"/>
          <p:cNvSpPr/>
          <p:nvPr/>
        </p:nvSpPr>
        <p:spPr>
          <a:xfrm>
            <a:off x="0" y="0"/>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10"/>
          <p:cNvSpPr/>
          <p:nvPr/>
        </p:nvSpPr>
        <p:spPr>
          <a:xfrm>
            <a:off x="0" y="6597352"/>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cxnSp>
        <p:nvCxnSpPr>
          <p:cNvPr id="23" name="Přímá spojnice 22"/>
          <p:cNvCxnSpPr/>
          <p:nvPr/>
        </p:nvCxnSpPr>
        <p:spPr>
          <a:xfrm>
            <a:off x="611560" y="5805264"/>
            <a:ext cx="8139227" cy="0"/>
          </a:xfrm>
          <a:prstGeom prst="line">
            <a:avLst/>
          </a:prstGeom>
          <a:ln>
            <a:solidFill>
              <a:srgbClr val="002060"/>
            </a:solidFill>
          </a:ln>
        </p:spPr>
        <p:style>
          <a:lnRef idx="1">
            <a:schemeClr val="accent5"/>
          </a:lnRef>
          <a:fillRef idx="0">
            <a:schemeClr val="accent5"/>
          </a:fillRef>
          <a:effectRef idx="0">
            <a:schemeClr val="accent5"/>
          </a:effectRef>
          <a:fontRef idx="minor">
            <a:schemeClr val="tx1"/>
          </a:fontRef>
        </p:style>
      </p:cxnSp>
      <p:sp>
        <p:nvSpPr>
          <p:cNvPr id="2" name="TextovéPole 1">
            <a:extLst>
              <a:ext uri="{FF2B5EF4-FFF2-40B4-BE49-F238E27FC236}">
                <a16:creationId xmlns:a16="http://schemas.microsoft.com/office/drawing/2014/main" id="{C2834E86-911B-A940-869A-B403DE08625D}"/>
              </a:ext>
            </a:extLst>
          </p:cNvPr>
          <p:cNvSpPr txBox="1"/>
          <p:nvPr/>
        </p:nvSpPr>
        <p:spPr>
          <a:xfrm>
            <a:off x="827584" y="5949280"/>
            <a:ext cx="7848872" cy="646331"/>
          </a:xfrm>
          <a:prstGeom prst="rect">
            <a:avLst/>
          </a:prstGeom>
          <a:noFill/>
        </p:spPr>
        <p:txBody>
          <a:bodyPr wrap="square" rtlCol="0">
            <a:spAutoFit/>
          </a:bodyPr>
          <a:lstStyle/>
          <a:p>
            <a:pPr algn="ctr"/>
            <a:r>
              <a:rPr lang="cs-CZ" dirty="0"/>
              <a:t>Mgr. David Pospíšil</a:t>
            </a:r>
          </a:p>
          <a:p>
            <a:pPr algn="ctr"/>
            <a:r>
              <a:rPr lang="cs-CZ" dirty="0" err="1"/>
              <a:t>david.pospisil@mpsv.cz</a:t>
            </a:r>
            <a:endParaRPr lang="cs-CZ" dirty="0"/>
          </a:p>
        </p:txBody>
      </p:sp>
    </p:spTree>
    <p:extLst>
      <p:ext uri="{BB962C8B-B14F-4D97-AF65-F5344CB8AC3E}">
        <p14:creationId xmlns:p14="http://schemas.microsoft.com/office/powerpoint/2010/main" val="107526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Autofit/>
          </a:bodyPr>
          <a:lstStyle/>
          <a:p>
            <a:pPr algn="l"/>
            <a:r>
              <a:rPr lang="cs-CZ" sz="3200" b="1" cap="small" dirty="0">
                <a:solidFill>
                  <a:srgbClr val="002060"/>
                </a:solidFill>
              </a:rPr>
              <a:t>druhologie sociálních služeb</a:t>
            </a:r>
            <a:endParaRPr lang="cs-CZ" sz="3200" dirty="0"/>
          </a:p>
        </p:txBody>
      </p:sp>
      <p:sp>
        <p:nvSpPr>
          <p:cNvPr id="3" name="Zástupný symbol pro obsah 2"/>
          <p:cNvSpPr>
            <a:spLocks noGrp="1"/>
          </p:cNvSpPr>
          <p:nvPr>
            <p:ph idx="1"/>
          </p:nvPr>
        </p:nvSpPr>
        <p:spPr>
          <a:xfrm>
            <a:off x="457200" y="908720"/>
            <a:ext cx="8229600" cy="4525963"/>
          </a:xfrm>
        </p:spPr>
        <p:txBody>
          <a:bodyPr>
            <a:normAutofit/>
          </a:bodyPr>
          <a:lstStyle/>
          <a:p>
            <a:pPr marL="0" indent="0" algn="just">
              <a:buNone/>
            </a:pPr>
            <a:r>
              <a:rPr lang="cs-CZ" sz="2400" u="sng" dirty="0">
                <a:solidFill>
                  <a:srgbClr val="002060"/>
                </a:solidFill>
              </a:rPr>
              <a:t>§ 57 – Azylové domy</a:t>
            </a:r>
          </a:p>
          <a:p>
            <a:pPr marL="0" indent="0" algn="just">
              <a:buNone/>
            </a:pPr>
            <a:r>
              <a:rPr lang="cs-CZ" sz="2000" dirty="0"/>
              <a:t>Azylové domy poskytují pobytové služby na přechodnou dobu osobám v nepříznivé sociální situaci spojené se ztrátou bydlení,</a:t>
            </a:r>
            <a:r>
              <a:rPr lang="cs-CZ" sz="2000" b="1" dirty="0"/>
              <a:t> osobám v nepříznivé životní situaci, které jsou bez domova a zároveň mají lékařem indikován klid na lůžku a potřebu zdravotní péče z důvodu doléčení a osobám s látkovou či nelátkovou závislostí</a:t>
            </a:r>
            <a:r>
              <a:rPr lang="cs-CZ" sz="2000" dirty="0"/>
              <a:t>.</a:t>
            </a:r>
            <a:endParaRPr lang="cs-CZ" sz="2000" b="1" u="sng" dirty="0">
              <a:solidFill>
                <a:srgbClr val="002060"/>
              </a:solidFill>
            </a:endParaRPr>
          </a:p>
          <a:p>
            <a:pPr algn="just"/>
            <a:r>
              <a:rPr lang="cs-CZ" sz="2000" dirty="0"/>
              <a:t>Zprostředkování potravinové nebo materiální pomoci jako nová základní činnost</a:t>
            </a:r>
          </a:p>
          <a:p>
            <a:pPr algn="just"/>
            <a:endParaRPr lang="cs-CZ" sz="2000" dirty="0"/>
          </a:p>
          <a:p>
            <a:pPr marL="0" indent="0" algn="just">
              <a:buNone/>
            </a:pPr>
            <a:r>
              <a:rPr lang="cs-CZ" sz="2000" b="1" dirty="0"/>
              <a:t>Dále dojde k rozšíření vybraných služeb o činnosti vedoucí k prevenci ztráty bydlení a depistážní činnosti. </a:t>
            </a:r>
          </a:p>
          <a:p>
            <a:pPr marL="0" indent="0" algn="just">
              <a:buNone/>
            </a:pPr>
            <a:endParaRPr lang="cs-CZ" sz="2000" b="1" u="sng" dirty="0">
              <a:solidFill>
                <a:srgbClr val="002060"/>
              </a:solidFill>
            </a:endParaRPr>
          </a:p>
          <a:p>
            <a:endParaRPr lang="cs-CZ" sz="2000" dirty="0"/>
          </a:p>
        </p:txBody>
      </p:sp>
    </p:spTree>
    <p:extLst>
      <p:ext uri="{BB962C8B-B14F-4D97-AF65-F5344CB8AC3E}">
        <p14:creationId xmlns:p14="http://schemas.microsoft.com/office/powerpoint/2010/main" val="1994842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rmAutofit/>
          </a:bodyPr>
          <a:lstStyle/>
          <a:p>
            <a:pPr algn="l"/>
            <a:r>
              <a:rPr lang="cs-CZ" sz="3200" b="1" cap="small" dirty="0">
                <a:solidFill>
                  <a:srgbClr val="002060"/>
                </a:solidFill>
                <a:latin typeface="Calibri" panose="020F0502020204030204" pitchFamily="34" charset="0"/>
                <a:cs typeface="Calibri" panose="020F0502020204030204" pitchFamily="34" charset="0"/>
              </a:rPr>
              <a:t>Registrace sociálních služeb - Hlavní cíle</a:t>
            </a:r>
          </a:p>
        </p:txBody>
      </p:sp>
      <p:sp>
        <p:nvSpPr>
          <p:cNvPr id="3" name="Zástupný symbol pro obsah 2"/>
          <p:cNvSpPr>
            <a:spLocks noGrp="1"/>
          </p:cNvSpPr>
          <p:nvPr>
            <p:ph idx="1"/>
          </p:nvPr>
        </p:nvSpPr>
        <p:spPr>
          <a:xfrm>
            <a:off x="457200" y="1052736"/>
            <a:ext cx="8229600" cy="5544616"/>
          </a:xfrm>
        </p:spPr>
        <p:txBody>
          <a:bodyPr>
            <a:normAutofit/>
          </a:bodyPr>
          <a:lstStyle/>
          <a:p>
            <a:pPr algn="just"/>
            <a:r>
              <a:rPr lang="cs-CZ" sz="2700" dirty="0"/>
              <a:t>přehlednost systému pro lidi potřebující sociální služby</a:t>
            </a:r>
          </a:p>
          <a:p>
            <a:pPr algn="just"/>
            <a:r>
              <a:rPr lang="cs-CZ" sz="2700" dirty="0"/>
              <a:t>snížení administrativní zátěži, větší samostatnost poskytovatelů </a:t>
            </a:r>
          </a:p>
          <a:p>
            <a:pPr algn="just"/>
            <a:r>
              <a:rPr lang="cs-CZ" sz="2700" dirty="0"/>
              <a:t>změna místní příslušnosti při registraci sociálních služeb – dle místa poskytování (vyjma terénní formy poskytování)</a:t>
            </a:r>
          </a:p>
          <a:p>
            <a:pPr algn="just"/>
            <a:r>
              <a:rPr lang="cs-CZ" sz="2700" dirty="0"/>
              <a:t>nastavení personálního a materiálně technického standardu</a:t>
            </a:r>
          </a:p>
          <a:p>
            <a:pPr marL="0" indent="0" algn="just">
              <a:buNone/>
            </a:pPr>
            <a:endParaRPr lang="cs-CZ"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5"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43121"/>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6" name="Obdélník 5"/>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1548779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rmAutofit/>
          </a:bodyPr>
          <a:lstStyle/>
          <a:p>
            <a:pPr algn="l"/>
            <a:r>
              <a:rPr lang="cs-CZ" sz="3200" b="1" cap="small" dirty="0">
                <a:solidFill>
                  <a:srgbClr val="002060"/>
                </a:solidFill>
                <a:latin typeface="Calibri" panose="020F0502020204030204" pitchFamily="34" charset="0"/>
                <a:cs typeface="Calibri" panose="020F0502020204030204" pitchFamily="34" charset="0"/>
              </a:rPr>
              <a:t>Přehlednost systému – snížení administrativy</a:t>
            </a:r>
          </a:p>
        </p:txBody>
      </p:sp>
      <p:sp>
        <p:nvSpPr>
          <p:cNvPr id="3" name="Zástupný symbol pro obsah 2"/>
          <p:cNvSpPr>
            <a:spLocks noGrp="1"/>
          </p:cNvSpPr>
          <p:nvPr>
            <p:ph idx="1"/>
          </p:nvPr>
        </p:nvSpPr>
        <p:spPr>
          <a:xfrm>
            <a:off x="457200" y="1052736"/>
            <a:ext cx="8229600" cy="5544616"/>
          </a:xfrm>
        </p:spPr>
        <p:txBody>
          <a:bodyPr>
            <a:normAutofit/>
          </a:bodyPr>
          <a:lstStyle/>
          <a:p>
            <a:pPr algn="just">
              <a:lnSpc>
                <a:spcPct val="200000"/>
              </a:lnSpc>
              <a:buFont typeface="Wingdings" pitchFamily="2" charset="2"/>
              <a:buChar char="Ø"/>
            </a:pPr>
            <a:r>
              <a:rPr lang="cs-CZ" sz="2000" dirty="0"/>
              <a:t>nový informační systém na sledování negativních sociálních jevů,</a:t>
            </a:r>
          </a:p>
          <a:p>
            <a:pPr algn="just">
              <a:lnSpc>
                <a:spcPct val="200000"/>
              </a:lnSpc>
              <a:buFont typeface="Wingdings" pitchFamily="2" charset="2"/>
              <a:buChar char="Ø"/>
            </a:pPr>
            <a:r>
              <a:rPr lang="cs-CZ" sz="2000" dirty="0"/>
              <a:t>uživatelsky přívětivé prostředí,</a:t>
            </a:r>
          </a:p>
          <a:p>
            <a:pPr algn="just">
              <a:lnSpc>
                <a:spcPct val="200000"/>
              </a:lnSpc>
              <a:buFont typeface="Wingdings" pitchFamily="2" charset="2"/>
              <a:buChar char="Ø"/>
            </a:pPr>
            <a:r>
              <a:rPr lang="cs-CZ" sz="2000" dirty="0"/>
              <a:t>ucelený systém služeb pro možná řešení  nepříznivé životní situaci,</a:t>
            </a:r>
          </a:p>
          <a:p>
            <a:pPr algn="just">
              <a:lnSpc>
                <a:spcPct val="200000"/>
              </a:lnSpc>
              <a:buFont typeface="Wingdings" pitchFamily="2" charset="2"/>
              <a:buChar char="Ø"/>
            </a:pPr>
            <a:r>
              <a:rPr lang="cs-CZ" sz="2000" b="1" dirty="0"/>
              <a:t>doklady nebudou předkládány registrujícímu orgánu</a:t>
            </a:r>
            <a:r>
              <a:rPr lang="cs-CZ" sz="2000" dirty="0"/>
              <a:t>, ale budou si je poskytovatelé ponechávat u sebe a budou je předkládat ke kontrole v místě poskytování služby,</a:t>
            </a:r>
          </a:p>
          <a:p>
            <a:pPr algn="just">
              <a:lnSpc>
                <a:spcPct val="200000"/>
              </a:lnSpc>
              <a:buFont typeface="Wingdings" pitchFamily="2" charset="2"/>
              <a:buChar char="Ø"/>
            </a:pPr>
            <a:r>
              <a:rPr lang="cs-CZ" sz="2000" dirty="0"/>
              <a:t>poskytovatel sociálních služeb, který je zapsán v registru je povinen do registru zapisovat změny týkající se rozhodnutí o registraci.</a:t>
            </a:r>
          </a:p>
          <a:p>
            <a:pPr algn="just"/>
            <a:endParaRPr lang="cs-CZ" sz="2000"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5"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43121"/>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6" name="Obdélník 5"/>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4158504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Autofit/>
          </a:bodyPr>
          <a:lstStyle/>
          <a:p>
            <a:pPr algn="l"/>
            <a:r>
              <a:rPr lang="cs-CZ" sz="3200" b="1" cap="small" dirty="0">
                <a:solidFill>
                  <a:srgbClr val="002060"/>
                </a:solidFill>
                <a:latin typeface="Calibri" panose="020F0502020204030204" pitchFamily="34" charset="0"/>
                <a:cs typeface="Calibri" panose="020F0502020204030204" pitchFamily="34" charset="0"/>
              </a:rPr>
              <a:t>Změna místní příslušnosti při registraci sociálních služeb – dle místa poskytování</a:t>
            </a:r>
          </a:p>
        </p:txBody>
      </p:sp>
      <p:sp>
        <p:nvSpPr>
          <p:cNvPr id="3" name="Zástupný symbol pro obsah 2"/>
          <p:cNvSpPr>
            <a:spLocks noGrp="1"/>
          </p:cNvSpPr>
          <p:nvPr>
            <p:ph idx="1"/>
          </p:nvPr>
        </p:nvSpPr>
        <p:spPr>
          <a:xfrm>
            <a:off x="457200" y="1052736"/>
            <a:ext cx="8229600" cy="5544616"/>
          </a:xfrm>
        </p:spPr>
        <p:txBody>
          <a:bodyPr>
            <a:normAutofit/>
          </a:bodyPr>
          <a:lstStyle/>
          <a:p>
            <a:pPr algn="just"/>
            <a:endParaRPr lang="cs-CZ" sz="2800" dirty="0"/>
          </a:p>
          <a:p>
            <a:pPr algn="just"/>
            <a:r>
              <a:rPr lang="cs-CZ" sz="2800" dirty="0"/>
              <a:t>o registraci rozhoduje krajský úřad příslušný podle </a:t>
            </a:r>
            <a:r>
              <a:rPr lang="cs-CZ" sz="2800" b="1" dirty="0"/>
              <a:t>místa poskytování sociální služby</a:t>
            </a:r>
          </a:p>
          <a:p>
            <a:pPr marL="0" indent="0" algn="just">
              <a:buNone/>
            </a:pPr>
            <a:endParaRPr lang="cs-CZ" sz="2800" dirty="0"/>
          </a:p>
          <a:p>
            <a:pPr algn="just"/>
            <a:r>
              <a:rPr lang="cs-CZ" sz="2800" dirty="0"/>
              <a:t>u terénní formy poskytování </a:t>
            </a:r>
            <a:r>
              <a:rPr lang="cs-CZ" sz="2800" b="1" dirty="0"/>
              <a:t>podle místa trvalého nebo hlášeného pobytu fyzické osoby nebo sídla právnické osoby</a:t>
            </a:r>
            <a:r>
              <a:rPr lang="cs-CZ" sz="2800" dirty="0"/>
              <a:t>, popřípadě podle umístění organizační složky zahraniční právnické osoby na území České republiky</a:t>
            </a:r>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5"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43121"/>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6" name="Obdélník 5"/>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1705469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Autofit/>
          </a:bodyPr>
          <a:lstStyle/>
          <a:p>
            <a:pPr algn="l"/>
            <a:r>
              <a:rPr lang="cs-CZ" sz="3200" b="1" cap="small" dirty="0">
                <a:solidFill>
                  <a:srgbClr val="002060"/>
                </a:solidFill>
                <a:latin typeface="Calibri" panose="020F0502020204030204" pitchFamily="34" charset="0"/>
                <a:cs typeface="Calibri" panose="020F0502020204030204" pitchFamily="34" charset="0"/>
              </a:rPr>
              <a:t>Nastavení personálního a materiálně technického standardu</a:t>
            </a:r>
          </a:p>
        </p:txBody>
      </p:sp>
      <p:sp>
        <p:nvSpPr>
          <p:cNvPr id="3" name="Zástupný symbol pro obsah 2"/>
          <p:cNvSpPr>
            <a:spLocks noGrp="1"/>
          </p:cNvSpPr>
          <p:nvPr>
            <p:ph idx="1"/>
          </p:nvPr>
        </p:nvSpPr>
        <p:spPr>
          <a:xfrm>
            <a:off x="457200" y="1052736"/>
            <a:ext cx="8229600" cy="5544616"/>
          </a:xfrm>
        </p:spPr>
        <p:txBody>
          <a:bodyPr>
            <a:normAutofit/>
          </a:bodyPr>
          <a:lstStyle/>
          <a:p>
            <a:pPr algn="just"/>
            <a:endParaRPr lang="cs-CZ" sz="2400" b="1" dirty="0"/>
          </a:p>
          <a:p>
            <a:pPr algn="just"/>
            <a:r>
              <a:rPr lang="cs-CZ" sz="2400" b="1" dirty="0"/>
              <a:t>Nastavení personálního standardu </a:t>
            </a:r>
            <a:r>
              <a:rPr lang="cs-CZ" sz="2400" dirty="0"/>
              <a:t>pro potřeby registrace – vytvoření „intervalů“ u počtu personálního zabezpečení v závislosti na kapacitě a dalších faktorech (např. provoz služby). Konkrétní hodnoty budou stanoveny formou výčtové tabulky v prováděcím předpisu.</a:t>
            </a:r>
          </a:p>
          <a:p>
            <a:pPr marL="0" indent="0" algn="just">
              <a:buNone/>
            </a:pPr>
            <a:endParaRPr lang="cs-CZ" sz="2400" dirty="0"/>
          </a:p>
          <a:p>
            <a:pPr algn="just"/>
            <a:r>
              <a:rPr lang="cs-CZ" sz="2400" b="1" dirty="0"/>
              <a:t>Nastavení materiálně – technických podmínek </a:t>
            </a:r>
            <a:r>
              <a:rPr lang="cs-CZ" sz="2400" dirty="0"/>
              <a:t>pro registraci v závislosti na druhu a formě poskytování </a:t>
            </a:r>
          </a:p>
          <a:p>
            <a:pPr algn="just">
              <a:buFontTx/>
              <a:buChar char="-"/>
            </a:pPr>
            <a:endParaRPr lang="cs-CZ" sz="2400"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5"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43121"/>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6" name="Obdélník 5"/>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2750652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cs-CZ" altLang="cs-CZ" sz="2000" b="1" cap="all" dirty="0">
                <a:solidFill>
                  <a:srgbClr val="002060"/>
                </a:solidFill>
                <a:latin typeface="+mn-lt"/>
              </a:rPr>
              <a:t>Materiálně technický standard (</a:t>
            </a:r>
            <a:r>
              <a:rPr lang="cs-CZ" sz="2000" b="1" cap="all" dirty="0">
                <a:solidFill>
                  <a:srgbClr val="002060"/>
                </a:solidFill>
                <a:latin typeface="+mn-lt"/>
              </a:rPr>
              <a:t>MTS) pro služby sociální péče poskytované pobytovou formou</a:t>
            </a:r>
            <a:endParaRPr lang="cs-CZ" sz="2000" b="1" kern="1200" cap="all" dirty="0">
              <a:solidFill>
                <a:srgbClr val="002060"/>
              </a:solidFill>
              <a:latin typeface="+mn-lt"/>
              <a:ea typeface="+mn-ea"/>
              <a:cs typeface="+mn-cs"/>
            </a:endParaRPr>
          </a:p>
        </p:txBody>
      </p:sp>
      <p:sp>
        <p:nvSpPr>
          <p:cNvPr id="3" name="Zástupný symbol pro obsah 2"/>
          <p:cNvSpPr>
            <a:spLocks noGrp="1"/>
          </p:cNvSpPr>
          <p:nvPr>
            <p:ph idx="1"/>
          </p:nvPr>
        </p:nvSpPr>
        <p:spPr>
          <a:xfrm>
            <a:off x="247378" y="1196752"/>
            <a:ext cx="8730598" cy="1577766"/>
          </a:xfrm>
        </p:spPr>
        <p:txBody>
          <a:bodyPr>
            <a:normAutofit fontScale="62500" lnSpcReduction="20000"/>
          </a:bodyPr>
          <a:lstStyle/>
          <a:p>
            <a:pPr marL="114300" indent="0">
              <a:buClr>
                <a:schemeClr val="tx1"/>
              </a:buClr>
              <a:buNone/>
              <a:defRPr/>
            </a:pPr>
            <a:endParaRPr lang="cs-CZ" sz="2200" dirty="0">
              <a:cs typeface="Arial" panose="020B0604020202020204" pitchFamily="34" charset="0"/>
            </a:endParaRPr>
          </a:p>
          <a:p>
            <a:pPr marL="114300" indent="0">
              <a:buClr>
                <a:schemeClr val="tx1"/>
              </a:buClr>
              <a:buNone/>
              <a:defRPr/>
            </a:pPr>
            <a:r>
              <a:rPr lang="cs-CZ" sz="2200" b="1" u="sng" dirty="0">
                <a:cs typeface="Arial" panose="020B0604020202020204" pitchFamily="34" charset="0"/>
              </a:rPr>
              <a:t>Určen pro:</a:t>
            </a:r>
          </a:p>
          <a:p>
            <a:pPr marL="457200">
              <a:buClr>
                <a:schemeClr val="tx1"/>
              </a:buClr>
              <a:defRPr/>
            </a:pPr>
            <a:r>
              <a:rPr lang="cs-CZ" sz="2200" dirty="0">
                <a:cs typeface="Arial" panose="020B0604020202020204" pitchFamily="34" charset="0"/>
              </a:rPr>
              <a:t>Chráněné bydlení (CHB);</a:t>
            </a:r>
          </a:p>
          <a:p>
            <a:pPr marL="457200">
              <a:buClr>
                <a:schemeClr val="tx1"/>
              </a:buClr>
              <a:defRPr/>
            </a:pPr>
            <a:r>
              <a:rPr lang="cs-CZ" sz="2200" dirty="0">
                <a:cs typeface="Arial" panose="020B0604020202020204" pitchFamily="34" charset="0"/>
              </a:rPr>
              <a:t>Domovy pro osoby se zdravotním postižením (DOZP), týdenní stacionáře (TS), Domovy se zvláštním režimem (DZR) a domovy pro seniory (DS) – Domovy sociální péče (DSP)</a:t>
            </a:r>
          </a:p>
          <a:p>
            <a:pPr marL="457200">
              <a:buClr>
                <a:schemeClr val="tx1"/>
              </a:buClr>
              <a:defRPr/>
            </a:pPr>
            <a:r>
              <a:rPr lang="cs-CZ" sz="2200" dirty="0">
                <a:cs typeface="Arial" panose="020B0604020202020204" pitchFamily="34" charset="0"/>
              </a:rPr>
              <a:t>Odlehčovací služby v pobytové formě (OS)</a:t>
            </a:r>
          </a:p>
          <a:p>
            <a:pPr marL="457200">
              <a:buClr>
                <a:schemeClr val="tx1"/>
              </a:buClr>
              <a:defRPr/>
            </a:pPr>
            <a:r>
              <a:rPr lang="cs-CZ" sz="2200" dirty="0">
                <a:cs typeface="Arial" panose="020B0604020202020204" pitchFamily="34" charset="0"/>
              </a:rPr>
              <a:t>Azylové domy (AD)</a:t>
            </a:r>
          </a:p>
          <a:p>
            <a:pPr marL="342900" lvl="1" indent="-342900" algn="just">
              <a:lnSpc>
                <a:spcPct val="90000"/>
              </a:lnSpc>
              <a:spcBef>
                <a:spcPts val="0"/>
              </a:spcBef>
              <a:buChar char="•"/>
            </a:pPr>
            <a:endParaRPr lang="cs-CZ" sz="2200"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Obdélník 4"/>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6"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p:cNvGraphicFramePr/>
          <p:nvPr/>
        </p:nvGraphicFramePr>
        <p:xfrm>
          <a:off x="509337" y="2132856"/>
          <a:ext cx="8206680"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Obdélník 7"/>
          <p:cNvSpPr/>
          <p:nvPr/>
        </p:nvSpPr>
        <p:spPr>
          <a:xfrm>
            <a:off x="457201" y="2775806"/>
            <a:ext cx="8520776" cy="369332"/>
          </a:xfrm>
          <a:prstGeom prst="rect">
            <a:avLst/>
          </a:prstGeom>
        </p:spPr>
        <p:txBody>
          <a:bodyPr wrap="square">
            <a:spAutoFit/>
          </a:bodyPr>
          <a:lstStyle/>
          <a:p>
            <a:r>
              <a:rPr lang="cs-CZ" b="1" dirty="0">
                <a:solidFill>
                  <a:srgbClr val="002060"/>
                </a:solidFill>
              </a:rPr>
              <a:t>Základní parametry materiálně technického standardu pobytových služeb</a:t>
            </a:r>
            <a:endParaRPr lang="cs-CZ" dirty="0">
              <a:solidFill>
                <a:srgbClr val="002060"/>
              </a:solidFill>
            </a:endParaRPr>
          </a:p>
        </p:txBody>
      </p:sp>
    </p:spTree>
    <p:extLst>
      <p:ext uri="{BB962C8B-B14F-4D97-AF65-F5344CB8AC3E}">
        <p14:creationId xmlns:p14="http://schemas.microsoft.com/office/powerpoint/2010/main" val="1253581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390364" y="1028447"/>
            <a:ext cx="8399276" cy="5064849"/>
          </a:xfrm>
        </p:spPr>
        <p:txBody>
          <a:bodyPr>
            <a:normAutofit/>
          </a:bodyPr>
          <a:lstStyle/>
          <a:p>
            <a:pPr marL="0" indent="0" algn="just">
              <a:spcBef>
                <a:spcPts val="0"/>
              </a:spcBef>
              <a:buNone/>
            </a:pPr>
            <a:endParaRPr lang="cs-CZ" sz="2200" dirty="0"/>
          </a:p>
          <a:p>
            <a:pPr marL="0" indent="0" algn="just">
              <a:spcBef>
                <a:spcPts val="0"/>
              </a:spcBef>
              <a:buNone/>
            </a:pPr>
            <a:r>
              <a:rPr lang="cs-CZ" sz="2200" dirty="0"/>
              <a:t>Novela přináší změnu logiky kvality v sociálních službách.</a:t>
            </a:r>
          </a:p>
          <a:p>
            <a:pPr marL="0" indent="0" algn="just">
              <a:spcBef>
                <a:spcPts val="0"/>
              </a:spcBef>
              <a:buNone/>
            </a:pPr>
            <a:endParaRPr lang="cs-CZ" sz="2200" b="1" dirty="0"/>
          </a:p>
          <a:p>
            <a:pPr lvl="0" algn="just">
              <a:spcBef>
                <a:spcPts val="0"/>
              </a:spcBef>
            </a:pPr>
            <a:r>
              <a:rPr lang="cs-CZ" sz="2200" b="1" dirty="0"/>
              <a:t>Povinnosti poskytovatele </a:t>
            </a:r>
            <a:r>
              <a:rPr lang="cs-CZ" sz="2200" dirty="0"/>
              <a:t>- v zákonu o sociálních službách (§88 – více upřesněné, konkrétní a srozumitelné),</a:t>
            </a:r>
          </a:p>
          <a:p>
            <a:pPr lvl="0" algn="just">
              <a:spcBef>
                <a:spcPts val="0"/>
              </a:spcBef>
            </a:pPr>
            <a:r>
              <a:rPr lang="cs-CZ" sz="2200" dirty="0"/>
              <a:t>na ně skutečně naváží </a:t>
            </a:r>
            <a:r>
              <a:rPr lang="cs-CZ" sz="2200" b="1" dirty="0"/>
              <a:t>kritéria standardů kvality sociálních služeb </a:t>
            </a:r>
            <a:r>
              <a:rPr lang="cs-CZ" sz="2200" dirty="0"/>
              <a:t>(příloha vyhlášky zákona),</a:t>
            </a:r>
          </a:p>
          <a:p>
            <a:pPr lvl="0" algn="just">
              <a:spcBef>
                <a:spcPts val="0"/>
              </a:spcBef>
            </a:pPr>
            <a:r>
              <a:rPr lang="cs-CZ" sz="2200" dirty="0"/>
              <a:t>za nesplnění povinností bude </a:t>
            </a:r>
            <a:r>
              <a:rPr lang="cs-CZ" sz="2200" b="1" dirty="0"/>
              <a:t>přestupek </a:t>
            </a:r>
            <a:r>
              <a:rPr lang="cs-CZ" sz="2200" dirty="0"/>
              <a:t>(§ 107).</a:t>
            </a:r>
          </a:p>
          <a:p>
            <a:pPr marL="0" indent="0" algn="just">
              <a:spcBef>
                <a:spcPts val="0"/>
              </a:spcBef>
              <a:buNone/>
            </a:pPr>
            <a:endParaRPr lang="cs-CZ" sz="2200" dirty="0"/>
          </a:p>
        </p:txBody>
      </p:sp>
      <p:sp>
        <p:nvSpPr>
          <p:cNvPr id="12" name="TextovéPole 11"/>
          <p:cNvSpPr txBox="1"/>
          <p:nvPr/>
        </p:nvSpPr>
        <p:spPr>
          <a:xfrm>
            <a:off x="390364" y="406703"/>
            <a:ext cx="8532948" cy="584775"/>
          </a:xfrm>
          <a:prstGeom prst="rect">
            <a:avLst/>
          </a:prstGeom>
          <a:noFill/>
        </p:spPr>
        <p:txBody>
          <a:bodyPr wrap="square" rtlCol="0">
            <a:spAutoFit/>
          </a:bodyPr>
          <a:lstStyle/>
          <a:p>
            <a:r>
              <a:rPr lang="cs-CZ" sz="3200" b="1" dirty="0">
                <a:solidFill>
                  <a:srgbClr val="002060"/>
                </a:solidFill>
                <a:latin typeface="Calibri" panose="020F0502020204030204" pitchFamily="34" charset="0"/>
                <a:cs typeface="Calibri" panose="020F0502020204030204" pitchFamily="34" charset="0"/>
              </a:rPr>
              <a:t>Kvalita v sociálních službách</a:t>
            </a:r>
          </a:p>
        </p:txBody>
      </p:sp>
    </p:spTree>
    <p:extLst>
      <p:ext uri="{BB962C8B-B14F-4D97-AF65-F5344CB8AC3E}">
        <p14:creationId xmlns:p14="http://schemas.microsoft.com/office/powerpoint/2010/main" val="558835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323814"/>
            <a:ext cx="8399276" cy="5153811"/>
          </a:xfrm>
        </p:spPr>
        <p:txBody>
          <a:bodyPr>
            <a:normAutofit/>
          </a:bodyPr>
          <a:lstStyle/>
          <a:p>
            <a:pPr algn="just">
              <a:spcBef>
                <a:spcPts val="0"/>
              </a:spcBef>
            </a:pPr>
            <a:r>
              <a:rPr lang="cs-CZ" sz="2200" dirty="0"/>
              <a:t>Snížení </a:t>
            </a:r>
            <a:r>
              <a:rPr lang="cs-CZ" sz="2200" b="1" dirty="0"/>
              <a:t>administrativy</a:t>
            </a:r>
            <a:r>
              <a:rPr lang="cs-CZ" sz="2200" dirty="0"/>
              <a:t> (méně metodik, konkrétně definované pracovní postupy, osobní dokumentace klienta).</a:t>
            </a:r>
          </a:p>
          <a:p>
            <a:pPr algn="just">
              <a:spcBef>
                <a:spcPts val="0"/>
              </a:spcBef>
            </a:pPr>
            <a:r>
              <a:rPr lang="cs-CZ" sz="2200" dirty="0"/>
              <a:t>Snížení </a:t>
            </a:r>
            <a:r>
              <a:rPr lang="cs-CZ" sz="2200" b="1" dirty="0"/>
              <a:t>počtu požadavků</a:t>
            </a:r>
            <a:r>
              <a:rPr lang="cs-CZ" sz="2200" dirty="0"/>
              <a:t>, novelizace zákona i prováděcího předpisu, větší </a:t>
            </a:r>
            <a:r>
              <a:rPr lang="cs-CZ" sz="2200" dirty="0" err="1"/>
              <a:t>provazba</a:t>
            </a:r>
            <a:r>
              <a:rPr lang="cs-CZ" sz="2200" dirty="0"/>
              <a:t> s registracemi.</a:t>
            </a:r>
          </a:p>
          <a:p>
            <a:pPr algn="just">
              <a:spcBef>
                <a:spcPts val="0"/>
              </a:spcBef>
            </a:pPr>
            <a:r>
              <a:rPr lang="cs-CZ" sz="2200" dirty="0"/>
              <a:t>Posílení </a:t>
            </a:r>
            <a:r>
              <a:rPr lang="cs-CZ" sz="2200" b="1" dirty="0"/>
              <a:t>důrazu na ochranu a podporu práv klientů </a:t>
            </a:r>
            <a:r>
              <a:rPr lang="cs-CZ" sz="2200" dirty="0"/>
              <a:t>sociálních služeb včetně konkrétní formulace přestupku, který v současnosti není.</a:t>
            </a:r>
          </a:p>
          <a:p>
            <a:pPr algn="just">
              <a:spcBef>
                <a:spcPts val="0"/>
              </a:spcBef>
            </a:pPr>
            <a:r>
              <a:rPr lang="cs-CZ" sz="2200" b="1" dirty="0" err="1"/>
              <a:t>Provazba</a:t>
            </a:r>
            <a:r>
              <a:rPr lang="cs-CZ" sz="2200" dirty="0"/>
              <a:t> zákona o prováděcího předpisu. Odstranění duplicit (zejména kritérií, s tématem registrace – informace v registru a dokumentaci služby – STD 1, Personální a materiálně technické zabezpečení, apod.)</a:t>
            </a:r>
          </a:p>
          <a:p>
            <a:pPr algn="just">
              <a:spcBef>
                <a:spcPts val="0"/>
              </a:spcBef>
            </a:pPr>
            <a:r>
              <a:rPr lang="cs-CZ" sz="2200" dirty="0"/>
              <a:t>Cílem je, aby upravené znění lépe odpovídalo procesu poskytování sociálních služeb. Požadavky byly </a:t>
            </a:r>
            <a:r>
              <a:rPr lang="cs-CZ" sz="2200" b="1" dirty="0"/>
              <a:t>konkrétní a srozumitelné</a:t>
            </a:r>
            <a:r>
              <a:rPr lang="cs-CZ" sz="2200" dirty="0"/>
              <a:t>.</a:t>
            </a:r>
          </a:p>
          <a:p>
            <a:pPr algn="just">
              <a:spcBef>
                <a:spcPts val="0"/>
              </a:spcBef>
            </a:pPr>
            <a:endParaRPr lang="cs-CZ" sz="2200" dirty="0"/>
          </a:p>
          <a:p>
            <a:pPr algn="just">
              <a:spcBef>
                <a:spcPts val="0"/>
              </a:spcBef>
            </a:pPr>
            <a:endParaRPr lang="cs-CZ" sz="3100" dirty="0"/>
          </a:p>
          <a:p>
            <a:pPr algn="just">
              <a:spcBef>
                <a:spcPts val="0"/>
              </a:spcBef>
            </a:pPr>
            <a:endParaRPr lang="cs-CZ" sz="3100" dirty="0"/>
          </a:p>
          <a:p>
            <a:pPr algn="just">
              <a:spcBef>
                <a:spcPts val="0"/>
              </a:spcBef>
            </a:pPr>
            <a:endParaRPr lang="cs-CZ" sz="3100" dirty="0"/>
          </a:p>
        </p:txBody>
      </p:sp>
      <p:sp>
        <p:nvSpPr>
          <p:cNvPr id="12" name="TextovéPole 11"/>
          <p:cNvSpPr txBox="1"/>
          <p:nvPr/>
        </p:nvSpPr>
        <p:spPr>
          <a:xfrm>
            <a:off x="258264" y="476324"/>
            <a:ext cx="8532948" cy="584775"/>
          </a:xfrm>
          <a:prstGeom prst="rect">
            <a:avLst/>
          </a:prstGeom>
          <a:noFill/>
        </p:spPr>
        <p:txBody>
          <a:bodyPr wrap="square" rtlCol="0">
            <a:spAutoFit/>
          </a:bodyPr>
          <a:lstStyle/>
          <a:p>
            <a:r>
              <a:rPr lang="cs-CZ" sz="3200" b="1" dirty="0">
                <a:solidFill>
                  <a:srgbClr val="002060"/>
                </a:solidFill>
                <a:latin typeface="Calibri" panose="020F0502020204030204" pitchFamily="34" charset="0"/>
                <a:cs typeface="Calibri" panose="020F0502020204030204" pitchFamily="34" charset="0"/>
              </a:rPr>
              <a:t>ZÁKONNÉ POJETÍ KVALITY</a:t>
            </a:r>
          </a:p>
        </p:txBody>
      </p:sp>
    </p:spTree>
    <p:extLst>
      <p:ext uri="{BB962C8B-B14F-4D97-AF65-F5344CB8AC3E}">
        <p14:creationId xmlns:p14="http://schemas.microsoft.com/office/powerpoint/2010/main" val="1637717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D8EDC5C-5D4C-470B-AF45-1F33288B8E8C}"/>
              </a:ext>
            </a:extLst>
          </p:cNvPr>
          <p:cNvSpPr>
            <a:spLocks noGrp="1" noChangeArrowheads="1"/>
          </p:cNvSpPr>
          <p:nvPr>
            <p:ph type="title"/>
          </p:nvPr>
        </p:nvSpPr>
        <p:spPr>
          <a:xfrm>
            <a:off x="539552" y="281156"/>
            <a:ext cx="8306203" cy="649287"/>
          </a:xfrm>
        </p:spPr>
        <p:txBody>
          <a:bodyPr>
            <a:normAutofit/>
          </a:bodyPr>
          <a:lstStyle/>
          <a:p>
            <a:pPr algn="l" eaLnBrk="1" hangingPunct="1"/>
            <a:r>
              <a:rPr lang="cs-CZ" altLang="cs-CZ" sz="3200" b="1" kern="1200" dirty="0">
                <a:solidFill>
                  <a:srgbClr val="002060"/>
                </a:solidFill>
                <a:latin typeface="Calibri" panose="020F0502020204030204" pitchFamily="34" charset="0"/>
                <a:ea typeface="+mn-ea"/>
                <a:cs typeface="Calibri" panose="020F0502020204030204" pitchFamily="34" charset="0"/>
              </a:rPr>
              <a:t>REVIDOVANÉ POVINNOSTI</a:t>
            </a:r>
          </a:p>
        </p:txBody>
      </p:sp>
      <p:sp>
        <p:nvSpPr>
          <p:cNvPr id="29700" name="Zástupný symbol pro obsah 1">
            <a:extLst>
              <a:ext uri="{FF2B5EF4-FFF2-40B4-BE49-F238E27FC236}">
                <a16:creationId xmlns:a16="http://schemas.microsoft.com/office/drawing/2014/main" id="{C5BA6389-679D-4A91-AAC9-1C48D7A43AFF}"/>
              </a:ext>
            </a:extLst>
          </p:cNvPr>
          <p:cNvSpPr>
            <a:spLocks noGrp="1" noChangeArrowheads="1"/>
          </p:cNvSpPr>
          <p:nvPr>
            <p:ph idx="1"/>
          </p:nvPr>
        </p:nvSpPr>
        <p:spPr>
          <a:xfrm>
            <a:off x="323528" y="908050"/>
            <a:ext cx="8498211" cy="5267325"/>
          </a:xfrm>
        </p:spPr>
        <p:txBody>
          <a:bodyPr>
            <a:normAutofit lnSpcReduction="10000"/>
          </a:bodyPr>
          <a:lstStyle/>
          <a:p>
            <a:pPr marL="0" lvl="1" indent="0" algn="just">
              <a:lnSpc>
                <a:spcPct val="150000"/>
              </a:lnSpc>
              <a:spcBef>
                <a:spcPts val="0"/>
              </a:spcBef>
              <a:buNone/>
            </a:pPr>
            <a:endParaRPr lang="cs-CZ" sz="1800" dirty="0">
              <a:ea typeface="+mn-ea"/>
              <a:cs typeface="+mn-cs"/>
            </a:endParaRPr>
          </a:p>
          <a:p>
            <a:pPr marL="342900" lvl="1" indent="-342900" algn="just">
              <a:lnSpc>
                <a:spcPct val="150000"/>
              </a:lnSpc>
              <a:spcBef>
                <a:spcPts val="0"/>
              </a:spcBef>
              <a:buChar char="•"/>
            </a:pPr>
            <a:r>
              <a:rPr lang="cs-CZ" sz="1800" dirty="0">
                <a:ea typeface="+mn-ea"/>
                <a:cs typeface="+mn-cs"/>
              </a:rPr>
              <a:t>Poskytování sociální služby v souladu s NSS (průběh vyhodnocovat)</a:t>
            </a:r>
          </a:p>
          <a:p>
            <a:pPr marL="342900" lvl="1" indent="-342900" algn="just">
              <a:lnSpc>
                <a:spcPct val="150000"/>
              </a:lnSpc>
              <a:spcBef>
                <a:spcPts val="0"/>
              </a:spcBef>
              <a:buChar char="•"/>
            </a:pPr>
            <a:r>
              <a:rPr lang="cs-CZ" sz="1800" dirty="0">
                <a:ea typeface="+mn-ea"/>
                <a:cs typeface="+mn-cs"/>
              </a:rPr>
              <a:t>pracovat vnitřní pravidla pro </a:t>
            </a:r>
            <a:r>
              <a:rPr lang="cs-CZ" sz="1800" b="1" dirty="0">
                <a:ea typeface="+mn-ea"/>
                <a:cs typeface="+mn-cs"/>
              </a:rPr>
              <a:t>jednání o poskytování sociálních služeb a pro uzavření smlouvy,</a:t>
            </a:r>
          </a:p>
          <a:p>
            <a:pPr marL="342900" lvl="1" indent="-342900" algn="just">
              <a:lnSpc>
                <a:spcPct val="150000"/>
              </a:lnSpc>
              <a:spcBef>
                <a:spcPts val="0"/>
              </a:spcBef>
              <a:buChar char="•"/>
            </a:pPr>
            <a:r>
              <a:rPr lang="cs-CZ" sz="1800" b="1" dirty="0">
                <a:ea typeface="+mn-ea"/>
                <a:cs typeface="+mn-cs"/>
              </a:rPr>
              <a:t>vést evidenci žadatelů o sociální službu </a:t>
            </a:r>
            <a:r>
              <a:rPr lang="cs-CZ" sz="1800" dirty="0">
                <a:ea typeface="+mn-ea"/>
                <a:cs typeface="+mn-cs"/>
              </a:rPr>
              <a:t>(včetně data přijetí žádosti, ztotožnění žadatele – pokud není poskytována služba anonymně), </a:t>
            </a:r>
            <a:r>
              <a:rPr lang="cs-CZ" sz="1800" b="1" dirty="0">
                <a:ea typeface="+mn-ea"/>
                <a:cs typeface="+mn-cs"/>
              </a:rPr>
              <a:t>žadatelů o sociální službu</a:t>
            </a:r>
            <a:r>
              <a:rPr lang="cs-CZ" sz="1800" dirty="0">
                <a:ea typeface="+mn-ea"/>
                <a:cs typeface="+mn-cs"/>
              </a:rPr>
              <a:t>, se kterými nemohl uzavřít smlouvu o poskytnutí sociální služby z důvodů uvedených v § 91 odst. 3 (včetně důvodu a termínu odmítnutí), </a:t>
            </a:r>
            <a:r>
              <a:rPr lang="cs-CZ" sz="1800" b="1" dirty="0">
                <a:ea typeface="+mn-ea"/>
                <a:cs typeface="+mn-cs"/>
              </a:rPr>
              <a:t>osob se kterými byla uzavřena smlouva </a:t>
            </a:r>
            <a:r>
              <a:rPr lang="cs-CZ" sz="1800" dirty="0">
                <a:ea typeface="+mn-ea"/>
                <a:cs typeface="+mn-cs"/>
              </a:rPr>
              <a:t>(datum uzavření smlouvy), </a:t>
            </a:r>
            <a:r>
              <a:rPr lang="cs-CZ" sz="1800" b="1" dirty="0">
                <a:ea typeface="+mn-ea"/>
                <a:cs typeface="+mn-cs"/>
              </a:rPr>
              <a:t>osob, které samy odmítly uzavřít smlouvu </a:t>
            </a:r>
            <a:r>
              <a:rPr lang="cs-CZ" sz="1800" dirty="0">
                <a:ea typeface="+mn-ea"/>
                <a:cs typeface="+mn-cs"/>
              </a:rPr>
              <a:t>(včetně data odmítnutí), a to v JIS-PSV,</a:t>
            </a:r>
          </a:p>
          <a:p>
            <a:pPr marL="342900" lvl="1" indent="-342900" algn="just">
              <a:lnSpc>
                <a:spcPct val="150000"/>
              </a:lnSpc>
              <a:spcBef>
                <a:spcPts val="0"/>
              </a:spcBef>
              <a:buChar char="•"/>
            </a:pPr>
            <a:r>
              <a:rPr lang="cs-CZ" sz="1800" b="1" dirty="0">
                <a:ea typeface="+mn-ea"/>
                <a:cs typeface="+mn-cs"/>
              </a:rPr>
              <a:t>plánovat a hodnotit průběh poskytování sociální služby podle</a:t>
            </a:r>
            <a:r>
              <a:rPr lang="cs-CZ" sz="1800" dirty="0">
                <a:ea typeface="+mn-ea"/>
                <a:cs typeface="+mn-cs"/>
              </a:rPr>
              <a:t>; plnění této povinnosti koordinuje zejména sociální pracovník,</a:t>
            </a:r>
          </a:p>
          <a:p>
            <a:pPr marL="342900" lvl="1" indent="-342900" algn="just">
              <a:lnSpc>
                <a:spcPct val="150000"/>
              </a:lnSpc>
              <a:spcBef>
                <a:spcPts val="0"/>
              </a:spcBef>
              <a:buChar char="•"/>
            </a:pPr>
            <a:r>
              <a:rPr lang="cs-CZ" sz="1800" b="1" dirty="0">
                <a:ea typeface="+mn-ea"/>
                <a:cs typeface="+mn-cs"/>
              </a:rPr>
              <a:t>respektovat důstojnost, soukromí a integritu osoby, které poskytuje sociální službu,</a:t>
            </a:r>
          </a:p>
          <a:p>
            <a:pPr marL="342900" lvl="1" indent="-342900" algn="just">
              <a:lnSpc>
                <a:spcPct val="150000"/>
              </a:lnSpc>
              <a:spcBef>
                <a:spcPts val="0"/>
              </a:spcBef>
              <a:buFont typeface="Arial" panose="020B0604020202020204" pitchFamily="34" charset="0"/>
              <a:buChar char="•"/>
            </a:pPr>
            <a:endParaRPr lang="cs-CZ" altLang="cs-CZ" sz="1800" b="1" dirty="0">
              <a:ea typeface="+mn-ea"/>
              <a:cs typeface="+mn-cs"/>
            </a:endParaRPr>
          </a:p>
        </p:txBody>
      </p:sp>
      <p:pic>
        <p:nvPicPr>
          <p:cNvPr id="6"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7" name="Obdélník 6"/>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8" name="Obdélník 7"/>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2738847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392589E-47B1-45ED-B1E3-21700988E94D}"/>
              </a:ext>
            </a:extLst>
          </p:cNvPr>
          <p:cNvSpPr>
            <a:spLocks noGrp="1" noChangeArrowheads="1"/>
          </p:cNvSpPr>
          <p:nvPr>
            <p:ph type="title"/>
          </p:nvPr>
        </p:nvSpPr>
        <p:spPr>
          <a:xfrm>
            <a:off x="685998" y="380375"/>
            <a:ext cx="7918450" cy="649287"/>
          </a:xfrm>
        </p:spPr>
        <p:txBody>
          <a:bodyPr>
            <a:normAutofit/>
          </a:bodyPr>
          <a:lstStyle/>
          <a:p>
            <a:pPr algn="l" eaLnBrk="1" hangingPunct="1"/>
            <a:r>
              <a:rPr lang="cs-CZ" altLang="cs-CZ" sz="3200" b="1" kern="1200" dirty="0">
                <a:solidFill>
                  <a:srgbClr val="002060"/>
                </a:solidFill>
                <a:latin typeface="Calibri" panose="020F0502020204030204" pitchFamily="34" charset="0"/>
                <a:ea typeface="+mn-ea"/>
                <a:cs typeface="Calibri" panose="020F0502020204030204" pitchFamily="34" charset="0"/>
              </a:rPr>
              <a:t>REVIDOVANÉ POVINNOSTI</a:t>
            </a:r>
          </a:p>
        </p:txBody>
      </p:sp>
      <p:sp>
        <p:nvSpPr>
          <p:cNvPr id="56324" name="Zástupný symbol pro obsah 1">
            <a:extLst>
              <a:ext uri="{FF2B5EF4-FFF2-40B4-BE49-F238E27FC236}">
                <a16:creationId xmlns:a16="http://schemas.microsoft.com/office/drawing/2014/main" id="{7C469F94-3EFF-477E-B07B-2B32ED21FA97}"/>
              </a:ext>
            </a:extLst>
          </p:cNvPr>
          <p:cNvSpPr>
            <a:spLocks noGrp="1" noChangeArrowheads="1"/>
          </p:cNvSpPr>
          <p:nvPr>
            <p:ph idx="1"/>
          </p:nvPr>
        </p:nvSpPr>
        <p:spPr>
          <a:xfrm>
            <a:off x="809625" y="1196753"/>
            <a:ext cx="7921625" cy="4968552"/>
          </a:xfrm>
        </p:spPr>
        <p:txBody>
          <a:bodyPr>
            <a:noAutofit/>
          </a:bodyPr>
          <a:lstStyle/>
          <a:p>
            <a:pPr marL="342900" lvl="1" indent="-342900" algn="just">
              <a:lnSpc>
                <a:spcPct val="150000"/>
              </a:lnSpc>
              <a:spcBef>
                <a:spcPts val="0"/>
              </a:spcBef>
              <a:buChar char="•"/>
            </a:pPr>
            <a:r>
              <a:rPr lang="cs-CZ" sz="1600" dirty="0">
                <a:ea typeface="+mn-ea"/>
                <a:cs typeface="+mn-cs"/>
              </a:rPr>
              <a:t>pravidla pro podávání a </a:t>
            </a:r>
            <a:r>
              <a:rPr lang="cs-CZ" sz="1600" b="1" dirty="0">
                <a:ea typeface="+mn-ea"/>
                <a:cs typeface="+mn-cs"/>
              </a:rPr>
              <a:t>vyřizování stížností</a:t>
            </a:r>
            <a:r>
              <a:rPr lang="cs-CZ" sz="1600" dirty="0">
                <a:ea typeface="+mn-ea"/>
                <a:cs typeface="+mn-cs"/>
              </a:rPr>
              <a:t>,</a:t>
            </a:r>
          </a:p>
          <a:p>
            <a:pPr marL="342900" lvl="1" indent="-342900" algn="just">
              <a:lnSpc>
                <a:spcPct val="150000"/>
              </a:lnSpc>
              <a:spcBef>
                <a:spcPts val="0"/>
              </a:spcBef>
              <a:buChar char="•"/>
            </a:pPr>
            <a:r>
              <a:rPr lang="cs-CZ" sz="1600" dirty="0">
                <a:ea typeface="+mn-ea"/>
                <a:cs typeface="+mn-cs"/>
              </a:rPr>
              <a:t>pravidla </a:t>
            </a:r>
            <a:r>
              <a:rPr lang="cs-CZ" sz="1600" b="1" dirty="0">
                <a:ea typeface="+mn-ea"/>
                <a:cs typeface="+mn-cs"/>
              </a:rPr>
              <a:t>řízení dokumentace a vést dokumentaci</a:t>
            </a:r>
            <a:r>
              <a:rPr lang="cs-CZ" sz="1600" dirty="0">
                <a:ea typeface="+mn-ea"/>
                <a:cs typeface="+mn-cs"/>
              </a:rPr>
              <a:t>,</a:t>
            </a:r>
          </a:p>
          <a:p>
            <a:pPr marL="342900" lvl="1" indent="-342900" algn="just">
              <a:lnSpc>
                <a:spcPct val="150000"/>
              </a:lnSpc>
              <a:spcBef>
                <a:spcPts val="0"/>
              </a:spcBef>
              <a:buChar char="•"/>
            </a:pPr>
            <a:r>
              <a:rPr lang="cs-CZ" sz="1600" dirty="0">
                <a:ea typeface="+mn-ea"/>
                <a:cs typeface="+mn-cs"/>
              </a:rPr>
              <a:t>podporovat osobu, které poskytuje sociální službu, ve využívání </a:t>
            </a:r>
            <a:r>
              <a:rPr lang="cs-CZ" sz="1600" b="1" dirty="0">
                <a:ea typeface="+mn-ea"/>
                <a:cs typeface="+mn-cs"/>
              </a:rPr>
              <a:t>dalších veřejných služeb a přirozeného sociálního prostředí</a:t>
            </a:r>
            <a:r>
              <a:rPr lang="cs-CZ" sz="1600" dirty="0">
                <a:ea typeface="+mn-ea"/>
                <a:cs typeface="+mn-cs"/>
              </a:rPr>
              <a:t>,</a:t>
            </a:r>
          </a:p>
          <a:p>
            <a:pPr marL="342900" lvl="1" indent="-342900" algn="just">
              <a:lnSpc>
                <a:spcPct val="150000"/>
              </a:lnSpc>
              <a:spcBef>
                <a:spcPts val="0"/>
              </a:spcBef>
              <a:buChar char="•"/>
            </a:pPr>
            <a:r>
              <a:rPr lang="cs-CZ" sz="1600" b="1" dirty="0">
                <a:ea typeface="+mn-ea"/>
                <a:cs typeface="+mn-cs"/>
              </a:rPr>
              <a:t>dodržovat standardy kvality sociálních služeb,</a:t>
            </a:r>
          </a:p>
          <a:p>
            <a:pPr marL="342900" lvl="1" indent="-342900" algn="just">
              <a:lnSpc>
                <a:spcPct val="150000"/>
              </a:lnSpc>
              <a:spcBef>
                <a:spcPts val="0"/>
              </a:spcBef>
              <a:buChar char="•"/>
            </a:pPr>
            <a:r>
              <a:rPr lang="cs-CZ" sz="1600" dirty="0">
                <a:ea typeface="+mn-ea"/>
                <a:cs typeface="+mn-cs"/>
              </a:rPr>
              <a:t>uzavřít s osobou </a:t>
            </a:r>
            <a:r>
              <a:rPr lang="cs-CZ" sz="1600" b="1" dirty="0">
                <a:ea typeface="+mn-ea"/>
                <a:cs typeface="+mn-cs"/>
              </a:rPr>
              <a:t>smlouvu o poskytnutí sociální</a:t>
            </a:r>
            <a:r>
              <a:rPr lang="cs-CZ" sz="1600" dirty="0">
                <a:ea typeface="+mn-ea"/>
                <a:cs typeface="+mn-cs"/>
              </a:rPr>
              <a:t> služby, pokud tomu nebrání důvody uvedené v § 91 odst. 3,</a:t>
            </a:r>
          </a:p>
          <a:p>
            <a:pPr marL="342900" lvl="1" indent="-342900" algn="just">
              <a:lnSpc>
                <a:spcPct val="150000"/>
              </a:lnSpc>
              <a:spcBef>
                <a:spcPts val="0"/>
              </a:spcBef>
              <a:buChar char="•"/>
            </a:pPr>
            <a:r>
              <a:rPr lang="cs-CZ" sz="1600" dirty="0">
                <a:ea typeface="+mn-ea"/>
                <a:cs typeface="+mn-cs"/>
              </a:rPr>
              <a:t>neprodleně písemně oznámit obecnímu úřadu obce s rozšířenou působností uvedenému v § 92 písm. a) ukončení poskytování pobytové nebo ambulantní služby sociální péče nebo sociální prevence osobě, která se může bez další pomoci a podpory ocitnout v situaci ohrožující její život a zdraví, pokud tato osoba s takovým oznámením souhlasí.</a:t>
            </a:r>
          </a:p>
          <a:p>
            <a:pPr marL="0" lvl="1" indent="0" algn="just">
              <a:lnSpc>
                <a:spcPct val="150000"/>
              </a:lnSpc>
              <a:spcBef>
                <a:spcPts val="0"/>
              </a:spcBef>
              <a:buNone/>
            </a:pPr>
            <a:endParaRPr lang="cs-CZ" altLang="cs-CZ" sz="1600" dirty="0">
              <a:ea typeface="+mn-ea"/>
              <a:cs typeface="+mn-cs"/>
            </a:endParaRPr>
          </a:p>
        </p:txBody>
      </p:sp>
      <p:pic>
        <p:nvPicPr>
          <p:cNvPr id="6"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7" name="Obdélník 6"/>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8" name="Obdélník 7"/>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3386492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a:bodyPr>
          <a:lstStyle/>
          <a:p>
            <a:pPr algn="just"/>
            <a:endParaRPr lang="cs-CZ" sz="2400" dirty="0"/>
          </a:p>
          <a:p>
            <a:pPr algn="just"/>
            <a:endParaRPr lang="cs-CZ" sz="2400" dirty="0"/>
          </a:p>
          <a:p>
            <a:pPr algn="just"/>
            <a:r>
              <a:rPr lang="cs-CZ" sz="2400" dirty="0"/>
              <a:t>Základní informace k novele</a:t>
            </a:r>
          </a:p>
          <a:p>
            <a:pPr algn="just"/>
            <a:r>
              <a:rPr lang="cs-CZ" sz="2400" dirty="0"/>
              <a:t>Druhologie sociálních služeb </a:t>
            </a:r>
          </a:p>
          <a:p>
            <a:pPr algn="just"/>
            <a:r>
              <a:rPr lang="cs-CZ" sz="2400" dirty="0"/>
              <a:t>Registrace sociálních služeb</a:t>
            </a:r>
          </a:p>
          <a:p>
            <a:pPr algn="just"/>
            <a:r>
              <a:rPr lang="cs-CZ" sz="2400" dirty="0"/>
              <a:t>Materiálně technický standard</a:t>
            </a:r>
          </a:p>
          <a:p>
            <a:pPr algn="just"/>
            <a:r>
              <a:rPr lang="cs-CZ" sz="2400" dirty="0"/>
              <a:t>Kvalita poskytování sociálních služeb</a:t>
            </a:r>
          </a:p>
          <a:p>
            <a:pPr algn="just"/>
            <a:r>
              <a:rPr lang="cs-CZ" sz="2400" dirty="0"/>
              <a:t>Financování a plánování sociálních služeb</a:t>
            </a:r>
          </a:p>
          <a:p>
            <a:pPr algn="just"/>
            <a:r>
              <a:rPr lang="cs-CZ" sz="2400" dirty="0"/>
              <a:t>Doporučené postupy</a:t>
            </a:r>
          </a:p>
          <a:p>
            <a:pPr algn="just"/>
            <a:endParaRPr lang="cs-CZ" sz="2000" dirty="0"/>
          </a:p>
          <a:p>
            <a:pPr algn="just"/>
            <a:endParaRPr lang="cs-CZ" sz="2000" dirty="0"/>
          </a:p>
        </p:txBody>
      </p:sp>
      <p:sp>
        <p:nvSpPr>
          <p:cNvPr id="12" name="TextovéPole 11"/>
          <p:cNvSpPr txBox="1"/>
          <p:nvPr/>
        </p:nvSpPr>
        <p:spPr>
          <a:xfrm>
            <a:off x="323528" y="644495"/>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Obsah</a:t>
            </a:r>
          </a:p>
        </p:txBody>
      </p:sp>
    </p:spTree>
    <p:extLst>
      <p:ext uri="{BB962C8B-B14F-4D97-AF65-F5344CB8AC3E}">
        <p14:creationId xmlns:p14="http://schemas.microsoft.com/office/powerpoint/2010/main" val="1160118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323814"/>
            <a:ext cx="8399276" cy="5153811"/>
          </a:xfrm>
        </p:spPr>
        <p:txBody>
          <a:bodyPr>
            <a:normAutofit lnSpcReduction="10000"/>
          </a:bodyPr>
          <a:lstStyle/>
          <a:p>
            <a:pPr marL="0" lvl="0" indent="0" algn="just">
              <a:spcBef>
                <a:spcPts val="0"/>
              </a:spcBef>
              <a:buNone/>
            </a:pPr>
            <a:r>
              <a:rPr lang="cs-CZ" sz="2200" b="1" dirty="0"/>
              <a:t>Snížení počtu standardů  z 15 na 5 + snížení počtu z  48 kritérií na 22.</a:t>
            </a:r>
          </a:p>
          <a:p>
            <a:pPr marL="0" indent="0" algn="just">
              <a:spcBef>
                <a:spcPts val="0"/>
              </a:spcBef>
              <a:buNone/>
            </a:pPr>
            <a:endParaRPr lang="cs-CZ" sz="2200" dirty="0"/>
          </a:p>
          <a:p>
            <a:pPr marL="0" indent="0" algn="just">
              <a:spcBef>
                <a:spcPts val="0"/>
              </a:spcBef>
              <a:buNone/>
            </a:pPr>
            <a:r>
              <a:rPr lang="cs-CZ" sz="2200" b="1" dirty="0"/>
              <a:t>5 Standardů:</a:t>
            </a:r>
          </a:p>
          <a:p>
            <a:pPr marL="457200" lvl="0" indent="-457200" algn="just">
              <a:spcBef>
                <a:spcPts val="0"/>
              </a:spcBef>
              <a:buFont typeface="+mj-lt"/>
              <a:buAutoNum type="arabicPeriod"/>
            </a:pPr>
            <a:r>
              <a:rPr lang="cs-CZ" sz="2200" u="sng" dirty="0"/>
              <a:t>Garance</a:t>
            </a:r>
            <a:r>
              <a:rPr lang="cs-CZ" sz="2200" dirty="0"/>
              <a:t> – přehodnocování služby, nepříznivá sociální situace a zaměstnanci ve službě, etika.</a:t>
            </a:r>
          </a:p>
          <a:p>
            <a:pPr marL="457200" lvl="0" indent="-457200" algn="just">
              <a:spcBef>
                <a:spcPts val="0"/>
              </a:spcBef>
              <a:buFont typeface="+mj-lt"/>
              <a:buAutoNum type="arabicPeriod"/>
            </a:pPr>
            <a:endParaRPr lang="cs-CZ" sz="2200" dirty="0"/>
          </a:p>
          <a:p>
            <a:pPr marL="457200" lvl="0" indent="-457200" algn="just">
              <a:spcBef>
                <a:spcPts val="0"/>
              </a:spcBef>
              <a:buFont typeface="+mj-lt"/>
              <a:buAutoNum type="arabicPeriod"/>
            </a:pPr>
            <a:r>
              <a:rPr lang="cs-CZ" sz="2200" u="sng" dirty="0"/>
              <a:t>Průběh poskytování </a:t>
            </a:r>
            <a:r>
              <a:rPr lang="cs-CZ" sz="2200" dirty="0"/>
              <a:t>– celý proces poskytování sociálních služby (jednání, smlouva, „individuální plánování“, odmítnutí, evidence).</a:t>
            </a:r>
          </a:p>
          <a:p>
            <a:pPr marL="457200" lvl="0" indent="-457200" algn="just">
              <a:spcBef>
                <a:spcPts val="0"/>
              </a:spcBef>
              <a:buFont typeface="+mj-lt"/>
              <a:buAutoNum type="arabicPeriod"/>
            </a:pPr>
            <a:endParaRPr lang="cs-CZ" sz="2200" u="sng" dirty="0"/>
          </a:p>
          <a:p>
            <a:pPr marL="457200" lvl="0" indent="-457200" algn="just">
              <a:spcBef>
                <a:spcPts val="0"/>
              </a:spcBef>
              <a:buFont typeface="+mj-lt"/>
              <a:buAutoNum type="arabicPeriod"/>
            </a:pPr>
            <a:r>
              <a:rPr lang="cs-CZ" sz="2200" u="sng" dirty="0"/>
              <a:t>Lidskoprávní oblast </a:t>
            </a:r>
            <a:r>
              <a:rPr lang="cs-CZ" sz="2200" dirty="0"/>
              <a:t>– ochrana důstojnosti, soukromí a integrity, stížnosti. </a:t>
            </a:r>
          </a:p>
          <a:p>
            <a:pPr marL="457200" indent="-457200" algn="just">
              <a:spcBef>
                <a:spcPts val="0"/>
              </a:spcBef>
              <a:buFont typeface="+mj-lt"/>
              <a:buAutoNum type="arabicPeriod"/>
            </a:pPr>
            <a:endParaRPr lang="cs-CZ" sz="2200" u="sng" dirty="0"/>
          </a:p>
          <a:p>
            <a:pPr marL="457200" indent="-457200" algn="just">
              <a:spcBef>
                <a:spcPts val="0"/>
              </a:spcBef>
              <a:buFont typeface="+mj-lt"/>
              <a:buAutoNum type="arabicPeriod"/>
            </a:pPr>
            <a:r>
              <a:rPr lang="cs-CZ" sz="2200" u="sng" dirty="0"/>
              <a:t>Dokumentace </a:t>
            </a:r>
            <a:r>
              <a:rPr lang="cs-CZ" sz="2200" dirty="0"/>
              <a:t>- pravidla pro vedení dokumentace, služby a klientovi. </a:t>
            </a:r>
          </a:p>
          <a:p>
            <a:pPr marL="457200" lvl="0" indent="-457200" algn="just">
              <a:spcBef>
                <a:spcPts val="0"/>
              </a:spcBef>
              <a:buFont typeface="+mj-lt"/>
              <a:buAutoNum type="arabicPeriod"/>
            </a:pPr>
            <a:endParaRPr lang="cs-CZ" sz="2200" u="sng" dirty="0"/>
          </a:p>
          <a:p>
            <a:pPr marL="457200" lvl="0" indent="-457200" algn="just">
              <a:spcBef>
                <a:spcPts val="0"/>
              </a:spcBef>
              <a:buFont typeface="+mj-lt"/>
              <a:buAutoNum type="arabicPeriod"/>
            </a:pPr>
            <a:r>
              <a:rPr lang="cs-CZ" sz="2200" u="sng" dirty="0"/>
              <a:t>Další zdroje</a:t>
            </a:r>
            <a:r>
              <a:rPr lang="cs-CZ" sz="2200" dirty="0"/>
              <a:t> – využívání veřejných služeb a zdrojů přirozeného sociálního prostředí.</a:t>
            </a:r>
          </a:p>
          <a:p>
            <a:pPr marL="0" indent="0" algn="just">
              <a:buNone/>
            </a:pPr>
            <a:endParaRPr lang="cs-CZ" sz="2400" dirty="0"/>
          </a:p>
          <a:p>
            <a:pPr marL="0" indent="0" algn="just">
              <a:buNone/>
            </a:pPr>
            <a:endParaRPr lang="cs-CZ" sz="2200" dirty="0"/>
          </a:p>
        </p:txBody>
      </p:sp>
      <p:sp>
        <p:nvSpPr>
          <p:cNvPr id="12" name="TextovéPole 11"/>
          <p:cNvSpPr txBox="1"/>
          <p:nvPr/>
        </p:nvSpPr>
        <p:spPr>
          <a:xfrm>
            <a:off x="258264" y="380375"/>
            <a:ext cx="8532948" cy="584775"/>
          </a:xfrm>
          <a:prstGeom prst="rect">
            <a:avLst/>
          </a:prstGeom>
          <a:noFill/>
        </p:spPr>
        <p:txBody>
          <a:bodyPr wrap="square" rtlCol="0">
            <a:spAutoFit/>
          </a:bodyPr>
          <a:lstStyle/>
          <a:p>
            <a:r>
              <a:rPr lang="cs-CZ" sz="3200" b="1" dirty="0">
                <a:solidFill>
                  <a:srgbClr val="002060"/>
                </a:solidFill>
                <a:latin typeface="Century Gothic" pitchFamily="34" charset="0"/>
              </a:rPr>
              <a:t>STANDARDY KVALITY SOCIÁLNÍCH SLUŽEB</a:t>
            </a:r>
          </a:p>
        </p:txBody>
      </p:sp>
    </p:spTree>
    <p:extLst>
      <p:ext uri="{BB962C8B-B14F-4D97-AF65-F5344CB8AC3E}">
        <p14:creationId xmlns:p14="http://schemas.microsoft.com/office/powerpoint/2010/main" val="231100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TextovéPole 11"/>
          <p:cNvSpPr txBox="1"/>
          <p:nvPr/>
        </p:nvSpPr>
        <p:spPr>
          <a:xfrm>
            <a:off x="488958" y="577549"/>
            <a:ext cx="8532948" cy="584775"/>
          </a:xfrm>
          <a:prstGeom prst="rect">
            <a:avLst/>
          </a:prstGeom>
          <a:noFill/>
        </p:spPr>
        <p:txBody>
          <a:bodyPr wrap="square" rtlCol="0">
            <a:spAutoFit/>
          </a:bodyPr>
          <a:lstStyle/>
          <a:p>
            <a:r>
              <a:rPr lang="cs-CZ" sz="3200" b="1" cap="small" dirty="0">
                <a:solidFill>
                  <a:srgbClr val="002060"/>
                </a:solidFill>
                <a:latin typeface="Calibri" panose="020F0502020204030204" pitchFamily="34" charset="0"/>
                <a:cs typeface="Calibri" panose="020F0502020204030204" pitchFamily="34" charset="0"/>
              </a:rPr>
              <a:t>Vývoj financování</a:t>
            </a:r>
          </a:p>
        </p:txBody>
      </p:sp>
      <p:graphicFrame>
        <p:nvGraphicFramePr>
          <p:cNvPr id="11" name="Zástupný symbol pro obsah 10"/>
          <p:cNvGraphicFramePr>
            <a:graphicFrameLocks noGrp="1"/>
          </p:cNvGraphicFramePr>
          <p:nvPr>
            <p:ph idx="1"/>
            <p:extLst>
              <p:ext uri="{D42A27DB-BD31-4B8C-83A1-F6EECF244321}">
                <p14:modId xmlns:p14="http://schemas.microsoft.com/office/powerpoint/2010/main" val="554171540"/>
              </p:ext>
            </p:extLst>
          </p:nvPr>
        </p:nvGraphicFramePr>
        <p:xfrm>
          <a:off x="488958" y="1340769"/>
          <a:ext cx="8229600" cy="478946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23345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3" name="Zástupný symbol pro obsah 2"/>
          <p:cNvPicPr>
            <a:picLocks noGrp="1" noChangeAspect="1"/>
          </p:cNvPicPr>
          <p:nvPr>
            <p:ph idx="1"/>
          </p:nvPr>
        </p:nvPicPr>
        <p:blipFill>
          <a:blip r:embed="rId4"/>
          <a:stretch>
            <a:fillRect/>
          </a:stretch>
        </p:blipFill>
        <p:spPr>
          <a:xfrm>
            <a:off x="488958" y="1124744"/>
            <a:ext cx="8266490" cy="4608512"/>
          </a:xfrm>
          <a:prstGeom prst="rect">
            <a:avLst/>
          </a:prstGeom>
        </p:spPr>
      </p:pic>
      <p:sp>
        <p:nvSpPr>
          <p:cNvPr id="12" name="TextovéPole 11"/>
          <p:cNvSpPr txBox="1"/>
          <p:nvPr/>
        </p:nvSpPr>
        <p:spPr>
          <a:xfrm>
            <a:off x="488958" y="577549"/>
            <a:ext cx="8532948" cy="584775"/>
          </a:xfrm>
          <a:prstGeom prst="rect">
            <a:avLst/>
          </a:prstGeom>
          <a:noFill/>
        </p:spPr>
        <p:txBody>
          <a:bodyPr wrap="square" rtlCol="0">
            <a:spAutoFit/>
          </a:bodyPr>
          <a:lstStyle/>
          <a:p>
            <a:r>
              <a:rPr lang="cs-CZ" sz="3200" b="1" cap="small" dirty="0">
                <a:solidFill>
                  <a:srgbClr val="002060"/>
                </a:solidFill>
                <a:latin typeface="Calibri" panose="020F0502020204030204" pitchFamily="34" charset="0"/>
                <a:cs typeface="Calibri" panose="020F0502020204030204" pitchFamily="34" charset="0"/>
              </a:rPr>
              <a:t>Financování v roce 2019</a:t>
            </a:r>
          </a:p>
        </p:txBody>
      </p:sp>
    </p:spTree>
    <p:extLst>
      <p:ext uri="{BB962C8B-B14F-4D97-AF65-F5344CB8AC3E}">
        <p14:creationId xmlns:p14="http://schemas.microsoft.com/office/powerpoint/2010/main" val="398119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TextovéPole 11"/>
          <p:cNvSpPr txBox="1"/>
          <p:nvPr/>
        </p:nvSpPr>
        <p:spPr>
          <a:xfrm>
            <a:off x="457200" y="544394"/>
            <a:ext cx="8532948" cy="400110"/>
          </a:xfrm>
          <a:prstGeom prst="rect">
            <a:avLst/>
          </a:prstGeom>
          <a:noFill/>
        </p:spPr>
        <p:txBody>
          <a:bodyPr wrap="square" rtlCol="0">
            <a:spAutoFit/>
          </a:bodyPr>
          <a:lstStyle/>
          <a:p>
            <a:r>
              <a:rPr lang="cs-CZ" sz="2000" b="1" cap="small" dirty="0">
                <a:solidFill>
                  <a:srgbClr val="002060"/>
                </a:solidFill>
                <a:latin typeface="Calibri" panose="020F0502020204030204" pitchFamily="34" charset="0"/>
                <a:cs typeface="Calibri" panose="020F0502020204030204" pitchFamily="34" charset="0"/>
              </a:rPr>
              <a:t>Financování v roce 2019</a:t>
            </a:r>
          </a:p>
        </p:txBody>
      </p:sp>
      <p:graphicFrame>
        <p:nvGraphicFramePr>
          <p:cNvPr id="17" name="Tabulka 16"/>
          <p:cNvGraphicFramePr>
            <a:graphicFrameLocks noGrp="1"/>
          </p:cNvGraphicFramePr>
          <p:nvPr/>
        </p:nvGraphicFramePr>
        <p:xfrm>
          <a:off x="611559" y="1124742"/>
          <a:ext cx="7920881" cy="3816427"/>
        </p:xfrm>
        <a:graphic>
          <a:graphicData uri="http://schemas.openxmlformats.org/drawingml/2006/table">
            <a:tbl>
              <a:tblPr firstRow="1" firstCol="1" bandRow="1"/>
              <a:tblGrid>
                <a:gridCol w="593011">
                  <a:extLst>
                    <a:ext uri="{9D8B030D-6E8A-4147-A177-3AD203B41FA5}">
                      <a16:colId xmlns:a16="http://schemas.microsoft.com/office/drawing/2014/main" val="2051556243"/>
                    </a:ext>
                  </a:extLst>
                </a:gridCol>
                <a:gridCol w="1871609">
                  <a:extLst>
                    <a:ext uri="{9D8B030D-6E8A-4147-A177-3AD203B41FA5}">
                      <a16:colId xmlns:a16="http://schemas.microsoft.com/office/drawing/2014/main" val="3443324761"/>
                    </a:ext>
                  </a:extLst>
                </a:gridCol>
                <a:gridCol w="1818448">
                  <a:extLst>
                    <a:ext uri="{9D8B030D-6E8A-4147-A177-3AD203B41FA5}">
                      <a16:colId xmlns:a16="http://schemas.microsoft.com/office/drawing/2014/main" val="147213442"/>
                    </a:ext>
                  </a:extLst>
                </a:gridCol>
                <a:gridCol w="1689214">
                  <a:extLst>
                    <a:ext uri="{9D8B030D-6E8A-4147-A177-3AD203B41FA5}">
                      <a16:colId xmlns:a16="http://schemas.microsoft.com/office/drawing/2014/main" val="3065758859"/>
                    </a:ext>
                  </a:extLst>
                </a:gridCol>
                <a:gridCol w="1948599">
                  <a:extLst>
                    <a:ext uri="{9D8B030D-6E8A-4147-A177-3AD203B41FA5}">
                      <a16:colId xmlns:a16="http://schemas.microsoft.com/office/drawing/2014/main" val="3796937867"/>
                    </a:ext>
                  </a:extLst>
                </a:gridCol>
              </a:tblGrid>
              <a:tr h="496887">
                <a:tc gridSpan="5">
                  <a:txBody>
                    <a:bodyPr/>
                    <a:lstStyle/>
                    <a:p>
                      <a:pPr algn="ctr">
                        <a:spcAft>
                          <a:spcPts val="0"/>
                        </a:spcAft>
                      </a:pPr>
                      <a:r>
                        <a:rPr lang="cs-CZ" sz="1400" b="1" dirty="0">
                          <a:solidFill>
                            <a:srgbClr val="000000"/>
                          </a:solidFill>
                          <a:effectLst/>
                          <a:latin typeface="Arial" panose="020B0604020202020204" pitchFamily="34" charset="0"/>
                          <a:ea typeface="Times New Roman" panose="02020603050405020304" pitchFamily="18" charset="0"/>
                        </a:rPr>
                        <a:t>Struktura nákladů sociálních služeb financovaných z dotace MPSV v letech 2013-2018</a:t>
                      </a:r>
                      <a:endParaRPr lang="cs-CZ" sz="14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911148473"/>
                  </a:ext>
                </a:extLst>
              </a:tr>
              <a:tr h="474220">
                <a:tc>
                  <a:txBody>
                    <a:bodyPr/>
                    <a:lstStyle/>
                    <a:p>
                      <a:pPr algn="ctr">
                        <a:spcAft>
                          <a:spcPts val="0"/>
                        </a:spcAft>
                      </a:pPr>
                      <a:r>
                        <a:rPr lang="cs-CZ" sz="1300" b="1" dirty="0">
                          <a:solidFill>
                            <a:srgbClr val="000000"/>
                          </a:solidFill>
                          <a:effectLst/>
                          <a:latin typeface="Arial" panose="020B0604020202020204" pitchFamily="34" charset="0"/>
                          <a:ea typeface="Times New Roman" panose="02020603050405020304" pitchFamily="18" charset="0"/>
                        </a:rPr>
                        <a:t>ROK</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b="1" dirty="0">
                          <a:solidFill>
                            <a:srgbClr val="000000"/>
                          </a:solidFill>
                          <a:effectLst/>
                          <a:latin typeface="Arial" panose="020B0604020202020204" pitchFamily="34" charset="0"/>
                          <a:ea typeface="Times New Roman" panose="02020603050405020304" pitchFamily="18" charset="0"/>
                        </a:rPr>
                        <a:t>Celkové náklady</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b="1" dirty="0">
                          <a:solidFill>
                            <a:srgbClr val="000000"/>
                          </a:solidFill>
                          <a:effectLst/>
                          <a:latin typeface="Arial" panose="020B0604020202020204" pitchFamily="34" charset="0"/>
                          <a:ea typeface="Times New Roman" panose="02020603050405020304" pitchFamily="18" charset="0"/>
                        </a:rPr>
                        <a:t>Osobní náklady</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b="1" dirty="0">
                          <a:solidFill>
                            <a:srgbClr val="000000"/>
                          </a:solidFill>
                          <a:effectLst/>
                          <a:latin typeface="Arial" panose="020B0604020202020204" pitchFamily="34" charset="0"/>
                          <a:ea typeface="Times New Roman" panose="02020603050405020304" pitchFamily="18" charset="0"/>
                        </a:rPr>
                        <a:t>Provozní náklady</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b="1" dirty="0">
                          <a:solidFill>
                            <a:srgbClr val="000000"/>
                          </a:solidFill>
                          <a:effectLst/>
                          <a:latin typeface="Arial" panose="020B0604020202020204" pitchFamily="34" charset="0"/>
                          <a:ea typeface="Times New Roman" panose="02020603050405020304" pitchFamily="18" charset="0"/>
                        </a:rPr>
                        <a:t>Ostatní náklady</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2758810"/>
                  </a:ext>
                </a:extLst>
              </a:tr>
              <a:tr h="474220">
                <a:tc>
                  <a:txBody>
                    <a:bodyPr/>
                    <a:lstStyle/>
                    <a:p>
                      <a:pPr>
                        <a:spcAft>
                          <a:spcPts val="0"/>
                        </a:spcAft>
                      </a:pPr>
                      <a:r>
                        <a:rPr lang="cs-CZ" sz="1300">
                          <a:solidFill>
                            <a:srgbClr val="000000"/>
                          </a:solidFill>
                          <a:effectLst/>
                          <a:latin typeface="Arial" panose="020B0604020202020204" pitchFamily="34" charset="0"/>
                          <a:ea typeface="Times New Roman" panose="02020603050405020304" pitchFamily="18" charset="0"/>
                        </a:rPr>
                        <a:t>2013</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27 408 949 055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17 959 304 051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8 134 392 719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1 315 252 285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2248318"/>
                  </a:ext>
                </a:extLst>
              </a:tr>
              <a:tr h="474220">
                <a:tc>
                  <a:txBody>
                    <a:bodyPr/>
                    <a:lstStyle/>
                    <a:p>
                      <a:pPr>
                        <a:spcAft>
                          <a:spcPts val="0"/>
                        </a:spcAft>
                      </a:pPr>
                      <a:r>
                        <a:rPr lang="cs-CZ" sz="1300" dirty="0">
                          <a:solidFill>
                            <a:srgbClr val="000000"/>
                          </a:solidFill>
                          <a:effectLst/>
                          <a:latin typeface="Arial" panose="020B0604020202020204" pitchFamily="34" charset="0"/>
                          <a:ea typeface="Times New Roman" panose="02020603050405020304" pitchFamily="18" charset="0"/>
                        </a:rPr>
                        <a:t>2014</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28 545 869 915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18 816 200 830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8 331 592 225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1 398 076 860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8886281"/>
                  </a:ext>
                </a:extLst>
              </a:tr>
              <a:tr h="474220">
                <a:tc>
                  <a:txBody>
                    <a:bodyPr/>
                    <a:lstStyle/>
                    <a:p>
                      <a:pPr>
                        <a:spcAft>
                          <a:spcPts val="0"/>
                        </a:spcAft>
                      </a:pPr>
                      <a:r>
                        <a:rPr lang="cs-CZ" sz="1300">
                          <a:solidFill>
                            <a:srgbClr val="000000"/>
                          </a:solidFill>
                          <a:effectLst/>
                          <a:latin typeface="Arial" panose="020B0604020202020204" pitchFamily="34" charset="0"/>
                          <a:ea typeface="Times New Roman" panose="02020603050405020304" pitchFamily="18" charset="0"/>
                        </a:rPr>
                        <a:t>2015</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30 372 806 775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20 526 398 097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8 359 837 057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1 486 571 621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0155007"/>
                  </a:ext>
                </a:extLst>
              </a:tr>
              <a:tr h="474220">
                <a:tc>
                  <a:txBody>
                    <a:bodyPr/>
                    <a:lstStyle/>
                    <a:p>
                      <a:pPr>
                        <a:spcAft>
                          <a:spcPts val="0"/>
                        </a:spcAft>
                      </a:pPr>
                      <a:r>
                        <a:rPr lang="cs-CZ" sz="1300">
                          <a:solidFill>
                            <a:srgbClr val="000000"/>
                          </a:solidFill>
                          <a:effectLst/>
                          <a:latin typeface="Arial" panose="020B0604020202020204" pitchFamily="34" charset="0"/>
                          <a:ea typeface="Times New Roman" panose="02020603050405020304" pitchFamily="18" charset="0"/>
                        </a:rPr>
                        <a:t>2016</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31 919 335 014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21 851 309 455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8 563 757 544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1 504 268 015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3911561"/>
                  </a:ext>
                </a:extLst>
              </a:tr>
              <a:tr h="474220">
                <a:tc>
                  <a:txBody>
                    <a:bodyPr/>
                    <a:lstStyle/>
                    <a:p>
                      <a:pPr>
                        <a:spcAft>
                          <a:spcPts val="0"/>
                        </a:spcAft>
                      </a:pPr>
                      <a:r>
                        <a:rPr lang="cs-CZ" sz="1300">
                          <a:solidFill>
                            <a:srgbClr val="000000"/>
                          </a:solidFill>
                          <a:effectLst/>
                          <a:latin typeface="Arial" panose="020B0604020202020204" pitchFamily="34" charset="0"/>
                          <a:ea typeface="Times New Roman" panose="02020603050405020304" pitchFamily="18" charset="0"/>
                        </a:rPr>
                        <a:t>2017</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34 958 295 524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24 773 396 953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8 692 615 318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1 492 283 253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548252"/>
                  </a:ext>
                </a:extLst>
              </a:tr>
              <a:tr h="474220">
                <a:tc>
                  <a:txBody>
                    <a:bodyPr/>
                    <a:lstStyle/>
                    <a:p>
                      <a:pPr>
                        <a:spcAft>
                          <a:spcPts val="0"/>
                        </a:spcAft>
                      </a:pPr>
                      <a:r>
                        <a:rPr lang="cs-CZ" sz="1300">
                          <a:solidFill>
                            <a:srgbClr val="000000"/>
                          </a:solidFill>
                          <a:effectLst/>
                          <a:latin typeface="Arial" panose="020B0604020202020204" pitchFamily="34" charset="0"/>
                          <a:ea typeface="Times New Roman" panose="02020603050405020304" pitchFamily="18" charset="0"/>
                        </a:rPr>
                        <a:t>2018</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40 128 729 268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29 114 604 518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cs-CZ" sz="1300">
                          <a:solidFill>
                            <a:srgbClr val="000000"/>
                          </a:solidFill>
                          <a:effectLst/>
                          <a:latin typeface="Arial" panose="020B0604020202020204" pitchFamily="34" charset="0"/>
                          <a:ea typeface="Times New Roman" panose="02020603050405020304" pitchFamily="18" charset="0"/>
                        </a:rPr>
                        <a:t>9 394 949 527 Kč</a:t>
                      </a:r>
                      <a:endParaRPr lang="cs-CZ" sz="130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300" dirty="0">
                          <a:solidFill>
                            <a:srgbClr val="000000"/>
                          </a:solidFill>
                          <a:effectLst/>
                          <a:latin typeface="Arial" panose="020B0604020202020204" pitchFamily="34" charset="0"/>
                          <a:ea typeface="Times New Roman" panose="02020603050405020304" pitchFamily="18" charset="0"/>
                        </a:rPr>
                        <a:t>1 619 175 223 Kč</a:t>
                      </a:r>
                      <a:endParaRPr lang="cs-CZ" sz="1300" dirty="0">
                        <a:effectLst/>
                        <a:latin typeface="Arial" panose="020B060402020202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2656422"/>
                  </a:ext>
                </a:extLst>
              </a:tr>
            </a:tbl>
          </a:graphicData>
        </a:graphic>
      </p:graphicFrame>
    </p:spTree>
    <p:extLst>
      <p:ext uri="{BB962C8B-B14F-4D97-AF65-F5344CB8AC3E}">
        <p14:creationId xmlns:p14="http://schemas.microsoft.com/office/powerpoint/2010/main" val="2402022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eaLnBrk="1" hangingPunct="1"/>
            <a:r>
              <a:rPr lang="cs-CZ" sz="2000" b="1" dirty="0">
                <a:solidFill>
                  <a:srgbClr val="002060"/>
                </a:solidFill>
                <a:latin typeface="Calibri" panose="020F0502020204030204" pitchFamily="34" charset="0"/>
                <a:ea typeface="+mn-ea"/>
                <a:cs typeface="Calibri" panose="020F0502020204030204" pitchFamily="34" charset="0"/>
              </a:rPr>
              <a:t>PLÁNOVÁNÍ SOCIÁLNÍCH SLUŽEB</a:t>
            </a:r>
            <a:endParaRPr lang="cs-CZ" sz="2000" b="1" kern="1200" dirty="0">
              <a:solidFill>
                <a:srgbClr val="002060"/>
              </a:solidFill>
              <a:latin typeface="Calibri" panose="020F0502020204030204" pitchFamily="34" charset="0"/>
              <a:ea typeface="+mn-ea"/>
              <a:cs typeface="Calibri" panose="020F0502020204030204" pitchFamily="34" charset="0"/>
            </a:endParaRPr>
          </a:p>
        </p:txBody>
      </p:sp>
      <p:sp>
        <p:nvSpPr>
          <p:cNvPr id="3" name="Zástupný symbol pro obsah 2"/>
          <p:cNvSpPr>
            <a:spLocks noGrp="1"/>
          </p:cNvSpPr>
          <p:nvPr>
            <p:ph idx="1"/>
          </p:nvPr>
        </p:nvSpPr>
        <p:spPr>
          <a:xfrm>
            <a:off x="457200" y="1124744"/>
            <a:ext cx="8229600" cy="5472608"/>
          </a:xfrm>
        </p:spPr>
        <p:txBody>
          <a:bodyPr>
            <a:normAutofit fontScale="70000" lnSpcReduction="20000"/>
          </a:bodyPr>
          <a:lstStyle/>
          <a:p>
            <a:r>
              <a:rPr lang="cs-CZ" b="1" dirty="0"/>
              <a:t>Současné nedostatky plánování: </a:t>
            </a:r>
          </a:p>
          <a:p>
            <a:pPr lvl="1"/>
            <a:r>
              <a:rPr lang="cs-CZ" dirty="0"/>
              <a:t>sítě sociálních služeb v krajích mnohdy nepokrývají skutečnou potřebnost  </a:t>
            </a:r>
          </a:p>
          <a:p>
            <a:pPr lvl="1"/>
            <a:r>
              <a:rPr lang="cs-CZ" dirty="0"/>
              <a:t>kapacity pro specifické cílové skupiny mnohdy úplně chybí.</a:t>
            </a:r>
          </a:p>
          <a:p>
            <a:pPr lvl="1"/>
            <a:endParaRPr lang="cs-CZ" dirty="0"/>
          </a:p>
          <a:p>
            <a:r>
              <a:rPr lang="cs-CZ" b="1" dirty="0"/>
              <a:t>Novela navrhuje: </a:t>
            </a:r>
          </a:p>
          <a:p>
            <a:pPr marL="0" indent="0" algn="just">
              <a:buNone/>
            </a:pPr>
            <a:r>
              <a:rPr lang="cs-CZ" dirty="0"/>
              <a:t>Proces plánování sociálních služeb bude převeden do přenesené působnosti, dojde ke sjednocení procesů, zkrácení lhůt, dozorová činnost bude na MPSV, v samostatné působnosti bude zařazování sociálních služeb v rozvojové síti sociálních služeb. </a:t>
            </a:r>
          </a:p>
          <a:p>
            <a:pPr marL="0" indent="0" algn="just">
              <a:buNone/>
            </a:pPr>
            <a:r>
              <a:rPr lang="cs-CZ" dirty="0"/>
              <a:t>Kraje budou sestavovat tzv. </a:t>
            </a:r>
            <a:r>
              <a:rPr lang="cs-CZ" b="1" dirty="0"/>
              <a:t>rozvojovou síť sociálních služeb</a:t>
            </a:r>
            <a:r>
              <a:rPr lang="cs-CZ" dirty="0"/>
              <a:t>, která bude rozšiřovat </a:t>
            </a:r>
            <a:r>
              <a:rPr lang="cs-CZ" b="1" dirty="0"/>
              <a:t>základní síť </a:t>
            </a:r>
            <a:r>
              <a:rPr lang="cs-CZ" dirty="0"/>
              <a:t>stanovenou MPSV, která již nebude podporována z dotace MPSV (ale lze ji podpořit z prostředků EU/Norských fondů či rozpočtu krajů a obcí), kraje v samostatné působnosti budou sestavovat střednědobý plán rozvoje sociálních služeb, budou také vydávat pověření a budou odpovědné za dostupnost služeb.</a:t>
            </a:r>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Obdélník 4"/>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6"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701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eaLnBrk="1" hangingPunct="1"/>
            <a:r>
              <a:rPr lang="cs-CZ" sz="2000" b="1" dirty="0">
                <a:solidFill>
                  <a:srgbClr val="002060"/>
                </a:solidFill>
                <a:latin typeface="Calibri" panose="020F0502020204030204" pitchFamily="34" charset="0"/>
                <a:ea typeface="+mn-ea"/>
                <a:cs typeface="Calibri" panose="020F0502020204030204" pitchFamily="34" charset="0"/>
              </a:rPr>
              <a:t>FINANCOVÁNÍ SOCIÁLNÍCH SLUŽEB</a:t>
            </a:r>
            <a:endParaRPr lang="cs-CZ" sz="2000" b="1" kern="1200" dirty="0">
              <a:solidFill>
                <a:srgbClr val="002060"/>
              </a:solidFill>
              <a:latin typeface="Calibri" panose="020F0502020204030204" pitchFamily="34" charset="0"/>
              <a:ea typeface="+mn-ea"/>
              <a:cs typeface="Calibri" panose="020F0502020204030204" pitchFamily="34" charset="0"/>
            </a:endParaRPr>
          </a:p>
        </p:txBody>
      </p:sp>
      <p:sp>
        <p:nvSpPr>
          <p:cNvPr id="3" name="Zástupný symbol pro obsah 2"/>
          <p:cNvSpPr>
            <a:spLocks noGrp="1"/>
          </p:cNvSpPr>
          <p:nvPr>
            <p:ph idx="1"/>
          </p:nvPr>
        </p:nvSpPr>
        <p:spPr>
          <a:xfrm>
            <a:off x="438690" y="1104966"/>
            <a:ext cx="8229600" cy="5372659"/>
          </a:xfrm>
        </p:spPr>
        <p:txBody>
          <a:bodyPr>
            <a:normAutofit fontScale="55000" lnSpcReduction="20000"/>
          </a:bodyPr>
          <a:lstStyle/>
          <a:p>
            <a:pPr marL="0" indent="0" algn="just">
              <a:buNone/>
            </a:pPr>
            <a:r>
              <a:rPr lang="cs-CZ" dirty="0"/>
              <a:t>Financování sociálních služeb formou poskytnutí prostředků ze státního rozpočtu na základě stanovených normativů - přenesená působnost.</a:t>
            </a:r>
          </a:p>
          <a:p>
            <a:pPr marL="0" indent="0" algn="just">
              <a:buNone/>
            </a:pPr>
            <a:endParaRPr lang="cs-CZ" b="1" dirty="0"/>
          </a:p>
          <a:p>
            <a:pPr marL="0" indent="0" algn="just">
              <a:buNone/>
            </a:pPr>
            <a:r>
              <a:rPr lang="cs-CZ" b="1" dirty="0"/>
              <a:t>Základní zásady:</a:t>
            </a:r>
          </a:p>
          <a:p>
            <a:pPr lvl="0"/>
            <a:r>
              <a:rPr lang="cs-CZ" dirty="0"/>
              <a:t>zaniká současná podoba dotačního řízení a směrná čísla,</a:t>
            </a:r>
          </a:p>
          <a:p>
            <a:pPr lvl="0"/>
            <a:r>
              <a:rPr lang="cs-CZ" dirty="0"/>
              <a:t>alokace státního rozpočtu se rozděluje na základní síť MPSV – přepočtených úvazků a k nim vztaženým celkovým nákladům,</a:t>
            </a:r>
          </a:p>
          <a:p>
            <a:pPr lvl="0"/>
            <a:r>
              <a:rPr lang="cs-CZ" dirty="0"/>
              <a:t>normativy představují celkové osobní náklady na úvazky (včetně průměrných odměn na danou pozici) a jsou stanoveny ve věstníku/vyhlášce (obdobně jako u MŠMT),</a:t>
            </a:r>
          </a:p>
          <a:p>
            <a:pPr lvl="0"/>
            <a:r>
              <a:rPr lang="cs-CZ" dirty="0"/>
              <a:t>MPSV bude stanovovat tzv. základní síť MPSV (přenesená působnost) na počet úvazků (bude stanovena pro každý kraj zvlášť a každý rok se bude upravovat), bude vyhlášena ve věstníku MPSV, </a:t>
            </a:r>
          </a:p>
          <a:p>
            <a:pPr lvl="0"/>
            <a:r>
              <a:rPr lang="cs-CZ" dirty="0"/>
              <a:t>zbylé náklady sociálních služeb jsou hrazeny z jiných zdrojů (cca 30 % ostatních nákladů),</a:t>
            </a:r>
          </a:p>
          <a:p>
            <a:r>
              <a:rPr lang="cs-CZ" dirty="0"/>
              <a:t>výplata prostředků na základní síť MPSV bude nastavena „průtokovým“ způsobem, krajský úřad tak bude jednotlivým organizacím přeposílat částku stanovenou ministerstvem, nastavena bude platba dotace ve dvou splátkách na 1. a 2. pololetí kalendářního roku,</a:t>
            </a:r>
          </a:p>
          <a:p>
            <a:r>
              <a:rPr lang="cs-CZ" dirty="0"/>
              <a:t>bude umožněno realizovat tzv. krajskou síť, kterou kraj může saturovat z vlastních prostředků (např. využívání EU a norských prostředků).</a:t>
            </a:r>
          </a:p>
          <a:p>
            <a:pPr marL="0" indent="0" algn="just">
              <a:buNone/>
            </a:pPr>
            <a:endParaRPr lang="cs-CZ"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Obdélník 4"/>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6"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6270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altLang="cs-CZ" sz="2400" b="1" cap="all" dirty="0">
                <a:solidFill>
                  <a:srgbClr val="002060"/>
                </a:solidFill>
              </a:rPr>
              <a:t>MTS sociálních služeb pro specifické cílové skupiny – plán dalšího postupu</a:t>
            </a:r>
            <a:endParaRPr lang="cs-CZ" sz="2400" b="1" kern="1200" cap="all" dirty="0">
              <a:solidFill>
                <a:srgbClr val="002060"/>
              </a:solidFill>
              <a:ea typeface="+mn-ea"/>
              <a:cs typeface="+mn-cs"/>
            </a:endParaRPr>
          </a:p>
        </p:txBody>
      </p:sp>
      <p:sp>
        <p:nvSpPr>
          <p:cNvPr id="3" name="Zástupný symbol pro obsah 2"/>
          <p:cNvSpPr>
            <a:spLocks noGrp="1"/>
          </p:cNvSpPr>
          <p:nvPr>
            <p:ph idx="1"/>
          </p:nvPr>
        </p:nvSpPr>
        <p:spPr/>
        <p:txBody>
          <a:bodyPr/>
          <a:lstStyle/>
          <a:p>
            <a:pPr>
              <a:defRPr/>
            </a:pPr>
            <a:r>
              <a:rPr lang="cs-CZ" sz="2400" b="1" dirty="0">
                <a:cs typeface="Arial" panose="020B0604020202020204" pitchFamily="34" charset="0"/>
              </a:rPr>
              <a:t>MTS bude stanoven v prováděcím předpisu, jehož účinnost se předpokládá od 1. 1. 2021</a:t>
            </a:r>
          </a:p>
          <a:p>
            <a:pPr>
              <a:defRPr/>
            </a:pPr>
            <a:r>
              <a:rPr lang="cs-CZ" sz="2400" b="1" dirty="0">
                <a:cs typeface="Arial" panose="020B0604020202020204" pitchFamily="34" charset="0"/>
              </a:rPr>
              <a:t>Platnost MTS nebude retroaktivní</a:t>
            </a:r>
          </a:p>
          <a:p>
            <a:pPr>
              <a:defRPr/>
            </a:pPr>
            <a:r>
              <a:rPr lang="cs-CZ" sz="2400" b="1" dirty="0">
                <a:cs typeface="Arial" panose="020B0604020202020204" pitchFamily="34" charset="0"/>
              </a:rPr>
              <a:t>Splnění MTS bude nezbytnou podmínkou pro účast v projektových investičních výzvách</a:t>
            </a:r>
            <a:endParaRPr lang="cs-CZ" sz="2400" dirty="0">
              <a:cs typeface="Arial" panose="020B0604020202020204" pitchFamily="34" charset="0"/>
            </a:endParaRPr>
          </a:p>
          <a:p>
            <a:pPr marL="342900" lvl="1" indent="-342900" algn="just">
              <a:lnSpc>
                <a:spcPct val="90000"/>
              </a:lnSpc>
              <a:spcBef>
                <a:spcPts val="0"/>
              </a:spcBef>
              <a:buChar char="•"/>
            </a:pPr>
            <a:endParaRPr lang="cs-CZ" sz="2200" dirty="0">
              <a:ea typeface="+mn-ea"/>
              <a:cs typeface="+mn-cs"/>
            </a:endParaRPr>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Obdélník 4"/>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6" name="Picture 2" descr="C:\Users\mathr_000\Dropbox\Idealiste S\Grafika\mpsv.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290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eaLnBrk="1" hangingPunct="1"/>
            <a:r>
              <a:rPr lang="cs-CZ" sz="2000" b="1" kern="1200" cap="all" dirty="0">
                <a:solidFill>
                  <a:srgbClr val="002060"/>
                </a:solidFill>
                <a:latin typeface="Calibri" panose="020F0502020204030204" pitchFamily="34" charset="0"/>
                <a:ea typeface="+mn-ea"/>
                <a:cs typeface="Calibri" panose="020F0502020204030204" pitchFamily="34" charset="0"/>
              </a:rPr>
              <a:t>doporučené postupy MPSV</a:t>
            </a:r>
          </a:p>
        </p:txBody>
      </p:sp>
      <p:sp>
        <p:nvSpPr>
          <p:cNvPr id="3" name="Zástupný symbol pro obsah 2"/>
          <p:cNvSpPr>
            <a:spLocks noGrp="1"/>
          </p:cNvSpPr>
          <p:nvPr>
            <p:ph idx="1"/>
          </p:nvPr>
        </p:nvSpPr>
        <p:spPr/>
        <p:txBody>
          <a:bodyPr/>
          <a:lstStyle/>
          <a:p>
            <a:r>
              <a:rPr lang="cs-CZ" sz="2400" dirty="0"/>
              <a:t>aktualizován:</a:t>
            </a:r>
          </a:p>
          <a:p>
            <a:pPr marL="0" indent="0">
              <a:buNone/>
            </a:pPr>
            <a:r>
              <a:rPr lang="cs-CZ" sz="2400" b="1" dirty="0"/>
              <a:t>Doporučený postup pro používání opatření omezující pohyb osob </a:t>
            </a:r>
          </a:p>
          <a:p>
            <a:pPr marL="0" indent="0">
              <a:buNone/>
            </a:pPr>
            <a:endParaRPr lang="cs-CZ" sz="2400" b="1" dirty="0"/>
          </a:p>
          <a:p>
            <a:pPr marL="342900" lvl="1" indent="-342900" algn="just">
              <a:lnSpc>
                <a:spcPct val="90000"/>
              </a:lnSpc>
              <a:spcBef>
                <a:spcPts val="0"/>
              </a:spcBef>
              <a:buChar char="•"/>
            </a:pPr>
            <a:r>
              <a:rPr lang="cs-CZ" sz="2400" dirty="0"/>
              <a:t>pracuje se na doporučených postupech:</a:t>
            </a:r>
          </a:p>
          <a:p>
            <a:pPr marL="342900" lvl="1" indent="-342900" algn="just">
              <a:lnSpc>
                <a:spcPct val="90000"/>
              </a:lnSpc>
              <a:spcBef>
                <a:spcPts val="0"/>
              </a:spcBef>
              <a:buChar char="•"/>
            </a:pPr>
            <a:endParaRPr lang="cs-CZ" sz="2400" dirty="0"/>
          </a:p>
          <a:p>
            <a:pPr marL="0" lvl="1" indent="0" algn="just">
              <a:lnSpc>
                <a:spcPct val="90000"/>
              </a:lnSpc>
              <a:spcBef>
                <a:spcPts val="0"/>
              </a:spcBef>
              <a:buNone/>
            </a:pPr>
            <a:r>
              <a:rPr lang="cs-CZ" sz="2400" b="1" dirty="0"/>
              <a:t>Jednání se zájemcem o sociální službu </a:t>
            </a:r>
          </a:p>
          <a:p>
            <a:pPr marL="0" lvl="1" indent="0" algn="just">
              <a:lnSpc>
                <a:spcPct val="90000"/>
              </a:lnSpc>
              <a:spcBef>
                <a:spcPts val="0"/>
              </a:spcBef>
              <a:buNone/>
            </a:pPr>
            <a:r>
              <a:rPr lang="cs-CZ" sz="2400" b="1" dirty="0"/>
              <a:t>Smlouva o poskytování sociální služby</a:t>
            </a:r>
          </a:p>
          <a:p>
            <a:pPr marL="0" lvl="1" indent="0" algn="just">
              <a:lnSpc>
                <a:spcPct val="90000"/>
              </a:lnSpc>
              <a:spcBef>
                <a:spcPts val="0"/>
              </a:spcBef>
              <a:buNone/>
            </a:pPr>
            <a:endParaRPr lang="cs-CZ" sz="2200" b="1" dirty="0"/>
          </a:p>
          <a:p>
            <a:pPr marL="0" lvl="1" indent="0" algn="just">
              <a:lnSpc>
                <a:spcPct val="90000"/>
              </a:lnSpc>
              <a:spcBef>
                <a:spcPts val="0"/>
              </a:spcBef>
              <a:buNone/>
            </a:pPr>
            <a:r>
              <a:rPr lang="cs-CZ" sz="2200" dirty="0"/>
              <a:t>Doporučené postupy ke stažení na:</a:t>
            </a:r>
            <a:r>
              <a:rPr lang="cs-CZ" sz="2200" b="1" dirty="0"/>
              <a:t> </a:t>
            </a:r>
            <a:r>
              <a:rPr lang="cs-CZ" sz="2200" b="1" dirty="0">
                <a:hlinkClick r:id="rId2"/>
              </a:rPr>
              <a:t>https://www.mpsv.cz/cs/13916</a:t>
            </a:r>
            <a:endParaRPr lang="cs-CZ" sz="2200" b="1" dirty="0"/>
          </a:p>
          <a:p>
            <a:pPr marL="0" lvl="1" indent="0" algn="just">
              <a:lnSpc>
                <a:spcPct val="90000"/>
              </a:lnSpc>
              <a:spcBef>
                <a:spcPts val="0"/>
              </a:spcBef>
              <a:buNone/>
            </a:pPr>
            <a:endParaRPr lang="cs-CZ" sz="2200" b="1" dirty="0"/>
          </a:p>
        </p:txBody>
      </p:sp>
      <p:sp>
        <p:nvSpPr>
          <p:cNvPr id="4" name="Obdélník 3"/>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Obdélník 4"/>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6"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303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7" y="1331315"/>
            <a:ext cx="1786107" cy="1837754"/>
          </a:xfrm>
          <a:prstGeom prst="rect">
            <a:avLst/>
          </a:prstGeom>
          <a:noFill/>
          <a:extLst>
            <a:ext uri="{909E8E84-426E-40DD-AFC4-6F175D3DCCD1}">
              <a14:hiddenFill xmlns:a14="http://schemas.microsoft.com/office/drawing/2010/main">
                <a:solidFill>
                  <a:srgbClr val="FFFFFF"/>
                </a:solidFill>
              </a14:hiddenFill>
            </a:ext>
          </a:extLst>
        </p:spPr>
      </p:pic>
      <p:sp>
        <p:nvSpPr>
          <p:cNvPr id="9" name="TextovéPole 8"/>
          <p:cNvSpPr txBox="1"/>
          <p:nvPr/>
        </p:nvSpPr>
        <p:spPr>
          <a:xfrm>
            <a:off x="601561" y="3573016"/>
            <a:ext cx="7710760" cy="523220"/>
          </a:xfrm>
          <a:prstGeom prst="rect">
            <a:avLst/>
          </a:prstGeom>
          <a:noFill/>
        </p:spPr>
        <p:txBody>
          <a:bodyPr wrap="square" rtlCol="0">
            <a:spAutoFit/>
          </a:bodyPr>
          <a:lstStyle/>
          <a:p>
            <a:pPr algn="ctr"/>
            <a:r>
              <a:rPr lang="cs-CZ" sz="2800" b="1" dirty="0">
                <a:latin typeface="Century Gothic" pitchFamily="34" charset="0"/>
              </a:rPr>
              <a:t>Děkuji za pozornost</a:t>
            </a:r>
          </a:p>
        </p:txBody>
      </p:sp>
      <p:sp>
        <p:nvSpPr>
          <p:cNvPr id="10" name="Obdélník 9"/>
          <p:cNvSpPr/>
          <p:nvPr/>
        </p:nvSpPr>
        <p:spPr>
          <a:xfrm>
            <a:off x="0" y="0"/>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10"/>
          <p:cNvSpPr/>
          <p:nvPr/>
        </p:nvSpPr>
        <p:spPr>
          <a:xfrm>
            <a:off x="0" y="6597352"/>
            <a:ext cx="9144000" cy="26064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332070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fontScale="70000" lnSpcReduction="20000"/>
          </a:bodyPr>
          <a:lstStyle/>
          <a:p>
            <a:pPr marL="0" indent="0">
              <a:buNone/>
            </a:pPr>
            <a:endParaRPr lang="cs-CZ" dirty="0"/>
          </a:p>
          <a:p>
            <a:pPr marL="0" indent="0">
              <a:buNone/>
            </a:pPr>
            <a:r>
              <a:rPr lang="cs-CZ" b="1" dirty="0"/>
              <a:t>Cíle: </a:t>
            </a:r>
          </a:p>
          <a:p>
            <a:r>
              <a:rPr lang="cs-CZ" dirty="0"/>
              <a:t>zpřehlednění a zjednodušení systému sociálních služeb</a:t>
            </a:r>
          </a:p>
          <a:p>
            <a:r>
              <a:rPr lang="cs-CZ" dirty="0"/>
              <a:t>vznik nových sociálních služeb</a:t>
            </a:r>
          </a:p>
          <a:p>
            <a:r>
              <a:rPr lang="cs-CZ" dirty="0"/>
              <a:t>cílí na pečující osoby</a:t>
            </a:r>
          </a:p>
          <a:p>
            <a:r>
              <a:rPr lang="cs-CZ" dirty="0"/>
              <a:t>snížení administrativní zátěže sociálním službám</a:t>
            </a:r>
          </a:p>
          <a:p>
            <a:r>
              <a:rPr lang="cs-CZ" dirty="0"/>
              <a:t>stanovení nových pravidel pro správu sítě sociálních služeb </a:t>
            </a:r>
          </a:p>
          <a:p>
            <a:r>
              <a:rPr lang="cs-CZ" dirty="0"/>
              <a:t>nastavení jednotných standardů pro výpočet dotace a nákladů</a:t>
            </a:r>
          </a:p>
          <a:p>
            <a:r>
              <a:rPr lang="cs-CZ" dirty="0"/>
              <a:t>změny v systému financování </a:t>
            </a:r>
          </a:p>
          <a:p>
            <a:r>
              <a:rPr lang="cs-CZ" dirty="0"/>
              <a:t>nastavení personálního a materiálně-technického standardu </a:t>
            </a:r>
          </a:p>
          <a:p>
            <a:endParaRPr lang="cs-CZ" dirty="0"/>
          </a:p>
          <a:p>
            <a:pPr marL="0" indent="0">
              <a:buNone/>
            </a:pPr>
            <a:endParaRPr lang="cs-CZ" dirty="0"/>
          </a:p>
          <a:p>
            <a:pPr marL="0" indent="0">
              <a:buNone/>
            </a:pPr>
            <a:r>
              <a:rPr lang="cs-CZ" sz="2800" dirty="0"/>
              <a:t>Vnější připomínkové řízení se plánuje na říjen 2019. </a:t>
            </a:r>
          </a:p>
          <a:p>
            <a:pPr marL="0" indent="0">
              <a:buNone/>
            </a:pPr>
            <a:r>
              <a:rPr lang="cs-CZ" sz="2800" dirty="0"/>
              <a:t>Novela by měla být předložena vládě v prosinci 2019. </a:t>
            </a:r>
          </a:p>
          <a:p>
            <a:pPr marL="0" indent="0">
              <a:buNone/>
            </a:pPr>
            <a:r>
              <a:rPr lang="cs-CZ" sz="2800" dirty="0"/>
              <a:t>Účinnost novely se předpokládá od 1. 1. 2021.</a:t>
            </a:r>
          </a:p>
          <a:p>
            <a:pPr marL="0" indent="0">
              <a:buNone/>
            </a:pPr>
            <a:r>
              <a:rPr lang="cs-CZ" dirty="0"/>
              <a:t> </a:t>
            </a:r>
          </a:p>
          <a:p>
            <a:pPr algn="just"/>
            <a:endParaRPr lang="cs-CZ" sz="2000" dirty="0"/>
          </a:p>
          <a:p>
            <a:pPr algn="just"/>
            <a:endParaRPr lang="cs-CZ" u="sng" dirty="0"/>
          </a:p>
          <a:p>
            <a:pPr marL="0" indent="0" algn="just">
              <a:buNone/>
            </a:pPr>
            <a:endParaRPr lang="cs-CZ" sz="2000" dirty="0"/>
          </a:p>
        </p:txBody>
      </p:sp>
      <p:sp>
        <p:nvSpPr>
          <p:cNvPr id="12" name="TextovéPole 11"/>
          <p:cNvSpPr txBox="1"/>
          <p:nvPr/>
        </p:nvSpPr>
        <p:spPr>
          <a:xfrm>
            <a:off x="323528" y="644495"/>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Novela zákona o sociálních službách</a:t>
            </a:r>
          </a:p>
        </p:txBody>
      </p:sp>
    </p:spTree>
    <p:extLst>
      <p:ext uri="{BB962C8B-B14F-4D97-AF65-F5344CB8AC3E}">
        <p14:creationId xmlns:p14="http://schemas.microsoft.com/office/powerpoint/2010/main" val="278669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24744"/>
            <a:ext cx="8399276" cy="5352881"/>
          </a:xfrm>
        </p:spPr>
        <p:txBody>
          <a:bodyPr>
            <a:normAutofit fontScale="32500" lnSpcReduction="20000"/>
          </a:bodyPr>
          <a:lstStyle/>
          <a:p>
            <a:pPr marL="0" indent="0" algn="just">
              <a:buNone/>
            </a:pPr>
            <a:r>
              <a:rPr lang="cs-CZ" sz="7200" u="sng" dirty="0">
                <a:solidFill>
                  <a:srgbClr val="002060"/>
                </a:solidFill>
              </a:rPr>
              <a:t>Princip subsidiarity</a:t>
            </a:r>
          </a:p>
          <a:p>
            <a:pPr marL="0" indent="0" algn="just">
              <a:buNone/>
            </a:pPr>
            <a:r>
              <a:rPr lang="cs-CZ" sz="6200" dirty="0"/>
              <a:t>Jestliže je třeba pomoc a podporu zajistit prostřednictvím sociálních služeb, poskytují se přednostně sociální služby v terénní nebo ambulantní formě.</a:t>
            </a:r>
          </a:p>
          <a:p>
            <a:pPr algn="just">
              <a:buFont typeface="Wingdings" pitchFamily="2" charset="2"/>
              <a:buChar char="Ø"/>
            </a:pPr>
            <a:r>
              <a:rPr lang="cs-CZ" sz="6200" b="1" i="1" dirty="0"/>
              <a:t>V praxi to má zajistit, že v pobytové službě opravdu budou jen klienti, kteří tam mají být.</a:t>
            </a:r>
            <a:endParaRPr lang="cs-CZ" sz="6200" b="1" i="1" u="sng" dirty="0">
              <a:solidFill>
                <a:srgbClr val="002060"/>
              </a:solidFill>
            </a:endParaRPr>
          </a:p>
          <a:p>
            <a:pPr marL="0" indent="0" algn="just">
              <a:buNone/>
            </a:pPr>
            <a:endParaRPr lang="cs-CZ" sz="7200" b="1" u="sng" dirty="0">
              <a:solidFill>
                <a:srgbClr val="002060"/>
              </a:solidFill>
            </a:endParaRPr>
          </a:p>
          <a:p>
            <a:pPr marL="0" indent="0" algn="just">
              <a:buNone/>
            </a:pPr>
            <a:r>
              <a:rPr lang="cs-CZ" sz="7200" u="sng" dirty="0">
                <a:solidFill>
                  <a:srgbClr val="002060"/>
                </a:solidFill>
              </a:rPr>
              <a:t>Pečující osoby</a:t>
            </a:r>
          </a:p>
          <a:p>
            <a:pPr marL="0" indent="0" algn="just">
              <a:buNone/>
            </a:pPr>
            <a:r>
              <a:rPr lang="cs-CZ" sz="6200" dirty="0"/>
              <a:t>… „se rozumí osoba blízká, která poskytuje pomoc osobě, jíž byl přiznán příspěvek na péči ve II - IV. stupni závislosti nebo na základě pobírání dávky nemocenského pojištění dlouhodobé ošetřovné“.</a:t>
            </a:r>
          </a:p>
          <a:p>
            <a:pPr algn="just">
              <a:buFont typeface="Wingdings" pitchFamily="2" charset="2"/>
              <a:buChar char="Ø"/>
            </a:pPr>
            <a:r>
              <a:rPr lang="cs-CZ" sz="6200" b="1" i="1" dirty="0"/>
              <a:t>Osoby pečující se stávají klientem sociálních služeb</a:t>
            </a:r>
            <a:r>
              <a:rPr lang="cs-CZ" sz="6200" dirty="0"/>
              <a:t>.</a:t>
            </a:r>
          </a:p>
          <a:p>
            <a:pPr marL="0" indent="0" algn="just">
              <a:buNone/>
            </a:pPr>
            <a:endParaRPr lang="cs-CZ" sz="7200" b="1" u="sng" dirty="0">
              <a:solidFill>
                <a:srgbClr val="002060"/>
              </a:solidFill>
            </a:endParaRPr>
          </a:p>
          <a:p>
            <a:pPr marL="0" indent="0" algn="just">
              <a:buNone/>
            </a:pPr>
            <a:r>
              <a:rPr lang="cs-CZ" sz="7200" u="sng" dirty="0">
                <a:solidFill>
                  <a:srgbClr val="002060"/>
                </a:solidFill>
              </a:rPr>
              <a:t>Problematika </a:t>
            </a:r>
            <a:r>
              <a:rPr lang="cs-CZ" sz="7200" u="sng" dirty="0" err="1">
                <a:solidFill>
                  <a:srgbClr val="002060"/>
                </a:solidFill>
              </a:rPr>
              <a:t>genderově</a:t>
            </a:r>
            <a:r>
              <a:rPr lang="cs-CZ" sz="7200" u="sng" dirty="0">
                <a:solidFill>
                  <a:srgbClr val="002060"/>
                </a:solidFill>
              </a:rPr>
              <a:t> podmíněného násilí</a:t>
            </a:r>
          </a:p>
          <a:p>
            <a:pPr marL="0" indent="0" algn="just">
              <a:buNone/>
            </a:pPr>
            <a:r>
              <a:rPr lang="cs-CZ" sz="6200" dirty="0"/>
              <a:t>do obsahu odborného soc. poradenství: „</a:t>
            </a:r>
            <a:r>
              <a:rPr lang="cs-CZ" sz="6200" b="1" dirty="0"/>
              <a:t>řešení genderově podmíněného násilí“</a:t>
            </a:r>
            <a:r>
              <a:rPr lang="cs-CZ" sz="6200" dirty="0"/>
              <a:t>.</a:t>
            </a:r>
          </a:p>
          <a:p>
            <a:pPr algn="just"/>
            <a:endParaRPr lang="cs-CZ" sz="2000" dirty="0"/>
          </a:p>
          <a:p>
            <a:pPr marL="0" indent="0" algn="just">
              <a:buNone/>
            </a:pPr>
            <a:endParaRPr lang="cs-CZ" sz="2000" dirty="0"/>
          </a:p>
          <a:p>
            <a:pPr marL="0" indent="0" algn="just">
              <a:buNone/>
            </a:pPr>
            <a:endParaRPr lang="cs-CZ" sz="2000" dirty="0"/>
          </a:p>
          <a:p>
            <a:pPr algn="just"/>
            <a:endParaRPr lang="cs-CZ" sz="1400" b="1" dirty="0"/>
          </a:p>
        </p:txBody>
      </p:sp>
      <p:sp>
        <p:nvSpPr>
          <p:cNvPr id="12" name="TextovéPole 11"/>
          <p:cNvSpPr txBox="1"/>
          <p:nvPr/>
        </p:nvSpPr>
        <p:spPr>
          <a:xfrm>
            <a:off x="323528" y="400364"/>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Druhologie sociálních služeb</a:t>
            </a:r>
          </a:p>
        </p:txBody>
      </p:sp>
    </p:spTree>
    <p:extLst>
      <p:ext uri="{BB962C8B-B14F-4D97-AF65-F5344CB8AC3E}">
        <p14:creationId xmlns:p14="http://schemas.microsoft.com/office/powerpoint/2010/main" val="930499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412776"/>
            <a:ext cx="8399276" cy="5064849"/>
          </a:xfrm>
        </p:spPr>
        <p:txBody>
          <a:bodyPr>
            <a:normAutofit/>
          </a:bodyPr>
          <a:lstStyle/>
          <a:p>
            <a:pPr marL="0" indent="0">
              <a:buNone/>
            </a:pPr>
            <a:endParaRPr lang="cs-CZ" sz="2400" u="sng" dirty="0">
              <a:solidFill>
                <a:srgbClr val="002060"/>
              </a:solidFill>
              <a:latin typeface="Century Gothic" pitchFamily="34" charset="0"/>
            </a:endParaRPr>
          </a:p>
          <a:p>
            <a:pPr marL="0" indent="0">
              <a:buNone/>
            </a:pPr>
            <a:r>
              <a:rPr lang="cs-CZ" sz="2400" u="sng" dirty="0">
                <a:solidFill>
                  <a:srgbClr val="002060"/>
                </a:solidFill>
                <a:latin typeface="Century Gothic" pitchFamily="34" charset="0"/>
              </a:rPr>
              <a:t>základní druhy sociálních služeb</a:t>
            </a:r>
          </a:p>
          <a:p>
            <a:pPr marL="514350" indent="-514350">
              <a:buAutoNum type="alphaLcParenR"/>
            </a:pPr>
            <a:r>
              <a:rPr lang="cs-CZ" sz="2800" dirty="0"/>
              <a:t>sociální poradenství</a:t>
            </a:r>
          </a:p>
          <a:p>
            <a:pPr marL="514350" indent="-514350">
              <a:buAutoNum type="alphaLcParenR"/>
            </a:pPr>
            <a:r>
              <a:rPr lang="cs-CZ" sz="2800" dirty="0"/>
              <a:t>služby sociální péče</a:t>
            </a:r>
          </a:p>
          <a:p>
            <a:pPr marL="514350" indent="-514350">
              <a:buAutoNum type="alphaLcParenR"/>
            </a:pPr>
            <a:r>
              <a:rPr lang="cs-CZ" sz="2800" b="1" dirty="0"/>
              <a:t>služby sociální podpory</a:t>
            </a:r>
            <a:endParaRPr lang="cs-CZ" sz="2800" dirty="0"/>
          </a:p>
          <a:p>
            <a:pPr marL="514350" indent="-514350">
              <a:buAutoNum type="alphaLcParenR"/>
            </a:pPr>
            <a:r>
              <a:rPr lang="cs-CZ" sz="2800" dirty="0"/>
              <a:t>služby sociální prevence</a:t>
            </a:r>
          </a:p>
          <a:p>
            <a:pPr marL="0" indent="0" algn="just">
              <a:buNone/>
            </a:pPr>
            <a:endParaRPr lang="cs-CZ" sz="2000" dirty="0"/>
          </a:p>
          <a:p>
            <a:pPr marL="0" indent="0" algn="just">
              <a:buNone/>
            </a:pPr>
            <a:endParaRPr lang="cs-CZ" sz="2000" dirty="0"/>
          </a:p>
          <a:p>
            <a:pPr algn="just"/>
            <a:endParaRPr lang="cs-CZ" sz="1400" b="1" dirty="0"/>
          </a:p>
        </p:txBody>
      </p:sp>
      <p:sp>
        <p:nvSpPr>
          <p:cNvPr id="12" name="TextovéPole 11"/>
          <p:cNvSpPr txBox="1"/>
          <p:nvPr/>
        </p:nvSpPr>
        <p:spPr>
          <a:xfrm>
            <a:off x="323528" y="644495"/>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druhologie sociálních služeb</a:t>
            </a:r>
          </a:p>
        </p:txBody>
      </p:sp>
    </p:spTree>
    <p:extLst>
      <p:ext uri="{BB962C8B-B14F-4D97-AF65-F5344CB8AC3E}">
        <p14:creationId xmlns:p14="http://schemas.microsoft.com/office/powerpoint/2010/main" val="506116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179512" y="1073117"/>
            <a:ext cx="8798464" cy="5404508"/>
          </a:xfrm>
        </p:spPr>
        <p:txBody>
          <a:bodyPr>
            <a:normAutofit/>
          </a:bodyPr>
          <a:lstStyle/>
          <a:p>
            <a:pPr marL="0" indent="0">
              <a:buNone/>
            </a:pPr>
            <a:r>
              <a:rPr lang="cs-CZ" sz="2400" u="sng" dirty="0">
                <a:solidFill>
                  <a:srgbClr val="002060"/>
                </a:solidFill>
              </a:rPr>
              <a:t>§ 33a - sociální služba komunitního charakteru</a:t>
            </a:r>
          </a:p>
          <a:p>
            <a:pPr marL="0" indent="0" algn="just">
              <a:buNone/>
            </a:pPr>
            <a:r>
              <a:rPr lang="cs-CZ" sz="2000" dirty="0"/>
              <a:t>zaměřena na řešení NSS v přirozeném prostředí člověka, či v prostředí, které se mu podobá. Může být poskytována ambulantní, terénní i pobytovou formou, přičemž každá tato forma je v obci umístěna stejně jako jiné prostory stejného účelu a není soustředěna s ostatními službami stejného charakteru v jednom místě. </a:t>
            </a:r>
          </a:p>
          <a:p>
            <a:pPr marL="0" indent="0" algn="just">
              <a:buNone/>
            </a:pPr>
            <a:endParaRPr lang="cs-CZ" sz="2000" dirty="0"/>
          </a:p>
          <a:p>
            <a:pPr marL="0" indent="0" algn="just">
              <a:buNone/>
            </a:pPr>
            <a:r>
              <a:rPr lang="cs-CZ" sz="2400" u="sng" dirty="0">
                <a:solidFill>
                  <a:schemeClr val="accent1">
                    <a:lumMod val="50000"/>
                  </a:schemeClr>
                </a:solidFill>
              </a:rPr>
              <a:t>§ 35 odst. 1 – základní činnosti při poskytování sociálních služeb (směřující pouze k pečujícím osobám)</a:t>
            </a:r>
          </a:p>
          <a:p>
            <a:r>
              <a:rPr lang="cs-CZ" sz="2000" dirty="0"/>
              <a:t>pomoc osobám blízkým k vyrovnání se s traumatem spojeným s umíráním a úmrtím blízké osoby,</a:t>
            </a:r>
          </a:p>
          <a:p>
            <a:r>
              <a:rPr lang="cs-CZ" sz="2000" dirty="0"/>
              <a:t>u osob pečujících nácvik dovedností pro zvládání péče o osoby závislé,</a:t>
            </a:r>
          </a:p>
          <a:p>
            <a:r>
              <a:rPr lang="cs-CZ" sz="2000" dirty="0"/>
              <a:t>zprostředkování potravinové a materiální pomoci.</a:t>
            </a:r>
          </a:p>
        </p:txBody>
      </p:sp>
      <p:sp>
        <p:nvSpPr>
          <p:cNvPr id="12" name="TextovéPole 11"/>
          <p:cNvSpPr txBox="1"/>
          <p:nvPr/>
        </p:nvSpPr>
        <p:spPr>
          <a:xfrm>
            <a:off x="305526" y="395378"/>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druhologie sociálních služeb</a:t>
            </a:r>
          </a:p>
        </p:txBody>
      </p:sp>
    </p:spTree>
    <p:extLst>
      <p:ext uri="{BB962C8B-B14F-4D97-AF65-F5344CB8AC3E}">
        <p14:creationId xmlns:p14="http://schemas.microsoft.com/office/powerpoint/2010/main" val="2862714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179512" y="1073117"/>
            <a:ext cx="8798464" cy="5404508"/>
          </a:xfrm>
        </p:spPr>
        <p:txBody>
          <a:bodyPr>
            <a:normAutofit/>
          </a:bodyPr>
          <a:lstStyle/>
          <a:p>
            <a:pPr marL="0" indent="0">
              <a:buNone/>
            </a:pPr>
            <a:r>
              <a:rPr lang="cs-CZ" sz="2400" u="sng" dirty="0">
                <a:solidFill>
                  <a:schemeClr val="accent1">
                    <a:lumMod val="50000"/>
                  </a:schemeClr>
                </a:solidFill>
              </a:rPr>
              <a:t>§ 40 Pečovatelská služba</a:t>
            </a:r>
            <a:endParaRPr lang="cs-CZ" sz="2400" dirty="0">
              <a:solidFill>
                <a:schemeClr val="accent1">
                  <a:lumMod val="50000"/>
                </a:schemeClr>
              </a:solidFill>
            </a:endParaRPr>
          </a:p>
          <a:p>
            <a:pPr algn="just"/>
            <a:r>
              <a:rPr lang="cs-CZ" sz="2000" dirty="0"/>
              <a:t>bude nově poskytována také </a:t>
            </a:r>
            <a:r>
              <a:rPr lang="cs-CZ" sz="2000" b="1" dirty="0"/>
              <a:t>osobám pečujícím v zařízeních pečovatelských služeb</a:t>
            </a:r>
            <a:r>
              <a:rPr lang="cs-CZ" sz="2000" dirty="0"/>
              <a:t>. Vznikne tedy nové zařízení sociálních služeb</a:t>
            </a:r>
            <a:r>
              <a:rPr lang="cs-CZ" sz="2000" b="1" dirty="0"/>
              <a:t> – Středisko pečovatelské služby</a:t>
            </a:r>
            <a:r>
              <a:rPr lang="cs-CZ" sz="2000" dirty="0"/>
              <a:t>. </a:t>
            </a:r>
          </a:p>
          <a:p>
            <a:pPr algn="just"/>
            <a:r>
              <a:rPr lang="cs-CZ" sz="2000" dirty="0"/>
              <a:t>rozšíření základních činností PS pro pečující osoby  zejm. nácvik dovedností </a:t>
            </a:r>
            <a:r>
              <a:rPr lang="cs-CZ" sz="2000" b="1" dirty="0"/>
              <a:t>(výchovné, vzdělávací a aktivizační činnosti a pomoc při uplatňování práv a oprávněných zájmů)</a:t>
            </a:r>
            <a:r>
              <a:rPr lang="cs-CZ" sz="2000" dirty="0"/>
              <a:t>. </a:t>
            </a:r>
            <a:r>
              <a:rPr lang="cs-CZ" sz="2000" b="1" dirty="0">
                <a:solidFill>
                  <a:schemeClr val="accent1">
                    <a:lumMod val="50000"/>
                  </a:schemeClr>
                </a:solidFill>
              </a:rPr>
              <a:t> </a:t>
            </a:r>
          </a:p>
          <a:p>
            <a:pPr marL="0" indent="0" algn="just">
              <a:buNone/>
            </a:pPr>
            <a:endParaRPr lang="cs-CZ" sz="2000" dirty="0">
              <a:solidFill>
                <a:schemeClr val="accent1">
                  <a:lumMod val="50000"/>
                </a:schemeClr>
              </a:solidFill>
            </a:endParaRPr>
          </a:p>
          <a:p>
            <a:pPr marL="0" indent="0">
              <a:buNone/>
            </a:pPr>
            <a:r>
              <a:rPr lang="cs-CZ" sz="2400" u="sng" dirty="0">
                <a:solidFill>
                  <a:schemeClr val="accent1">
                    <a:lumMod val="50000"/>
                  </a:schemeClr>
                </a:solidFill>
              </a:rPr>
              <a:t>§ 75 odst. 2 písm. a) – poskytování PS bez úhrady rodinám s dětmi </a:t>
            </a:r>
          </a:p>
          <a:p>
            <a:pPr marL="0" indent="0">
              <a:buNone/>
            </a:pPr>
            <a:r>
              <a:rPr lang="cs-CZ" sz="2000" dirty="0"/>
              <a:t>Navrhuje se rozšíření </a:t>
            </a:r>
            <a:r>
              <a:rPr lang="cs-CZ" sz="2000" b="1" dirty="0"/>
              <a:t>pomoci rodinám, ve kterých žijí minimálně </a:t>
            </a:r>
            <a:br>
              <a:rPr lang="cs-CZ" sz="2000" b="1" dirty="0"/>
            </a:br>
            <a:r>
              <a:rPr lang="cs-CZ" sz="2000" b="1" dirty="0"/>
              <a:t>3 děti narozené v rozmezí tří let, přičemž se dvě děti narodily současně, a to do 4 let věku těchto dětí. </a:t>
            </a:r>
            <a:r>
              <a:rPr lang="cs-CZ" sz="2000" dirty="0"/>
              <a:t>Rodiny s těmito dětmi </a:t>
            </a:r>
            <a:br>
              <a:rPr lang="cs-CZ" sz="2000" dirty="0"/>
            </a:br>
            <a:r>
              <a:rPr lang="cs-CZ" sz="2000" dirty="0"/>
              <a:t>v současné době nemají právní nárok na poskytování pečovatelské služby bez úhrady.</a:t>
            </a:r>
            <a:endParaRPr lang="cs-CZ" sz="2000" b="1" u="sng" dirty="0">
              <a:solidFill>
                <a:schemeClr val="accent1">
                  <a:lumMod val="50000"/>
                </a:schemeClr>
              </a:solidFill>
            </a:endParaRPr>
          </a:p>
        </p:txBody>
      </p:sp>
      <p:sp>
        <p:nvSpPr>
          <p:cNvPr id="12" name="TextovéPole 11"/>
          <p:cNvSpPr txBox="1"/>
          <p:nvPr/>
        </p:nvSpPr>
        <p:spPr>
          <a:xfrm>
            <a:off x="305526" y="395378"/>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druhologie sociálních služeb – PS</a:t>
            </a:r>
          </a:p>
        </p:txBody>
      </p:sp>
    </p:spTree>
    <p:extLst>
      <p:ext uri="{BB962C8B-B14F-4D97-AF65-F5344CB8AC3E}">
        <p14:creationId xmlns:p14="http://schemas.microsoft.com/office/powerpoint/2010/main" val="2847976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Autofit/>
          </a:bodyPr>
          <a:lstStyle/>
          <a:p>
            <a:pPr algn="l"/>
            <a:r>
              <a:rPr lang="cs-CZ" sz="3200" b="1" cap="small" dirty="0">
                <a:solidFill>
                  <a:srgbClr val="002060"/>
                </a:solidFill>
                <a:latin typeface="Century Gothic" pitchFamily="34" charset="0"/>
              </a:rPr>
              <a:t>Druhologie sociálních služeb - PS</a:t>
            </a:r>
            <a:endParaRPr lang="cs-CZ" sz="3200" dirty="0"/>
          </a:p>
        </p:txBody>
      </p:sp>
      <p:sp>
        <p:nvSpPr>
          <p:cNvPr id="3" name="Zástupný symbol pro obsah 2"/>
          <p:cNvSpPr>
            <a:spLocks noGrp="1"/>
          </p:cNvSpPr>
          <p:nvPr>
            <p:ph idx="1"/>
          </p:nvPr>
        </p:nvSpPr>
        <p:spPr>
          <a:xfrm>
            <a:off x="457200" y="1124744"/>
            <a:ext cx="8229600" cy="4525963"/>
          </a:xfrm>
        </p:spPr>
        <p:txBody>
          <a:bodyPr>
            <a:normAutofit/>
          </a:bodyPr>
          <a:lstStyle/>
          <a:p>
            <a:pPr marL="0" indent="0" algn="just">
              <a:buNone/>
            </a:pPr>
            <a:r>
              <a:rPr lang="cs-CZ" sz="2400" u="sng" dirty="0">
                <a:solidFill>
                  <a:schemeClr val="accent1">
                    <a:lumMod val="50000"/>
                  </a:schemeClr>
                </a:solidFill>
              </a:rPr>
              <a:t>§ 75 odst. 2 písm. b)</a:t>
            </a:r>
          </a:p>
          <a:p>
            <a:pPr marL="0" indent="0" algn="just">
              <a:buNone/>
            </a:pPr>
            <a:r>
              <a:rPr lang="cs-CZ" sz="2000" dirty="0"/>
              <a:t>U poskytování PS bez úhrady dojde k rozšíření okruhu oprávněných osob. A to</a:t>
            </a:r>
            <a:r>
              <a:rPr lang="cs-CZ" sz="2000" b="1" dirty="0"/>
              <a:t> </a:t>
            </a:r>
            <a:r>
              <a:rPr lang="cs-CZ" sz="2000" dirty="0"/>
              <a:t>vzhledem k tomu, že odbojářů výrazně ubývá a postupně začínají dosahovat důchodového věku i </a:t>
            </a:r>
            <a:r>
              <a:rPr lang="cs-CZ" sz="2000" b="1" dirty="0"/>
              <a:t>novodobí váleční veteráni</a:t>
            </a:r>
            <a:r>
              <a:rPr lang="cs-CZ" sz="2000" dirty="0"/>
              <a:t>. </a:t>
            </a:r>
          </a:p>
          <a:p>
            <a:pPr marL="0" indent="0" algn="just">
              <a:buNone/>
            </a:pPr>
            <a:endParaRPr lang="cs-CZ" sz="2000" u="sng" dirty="0">
              <a:solidFill>
                <a:schemeClr val="accent1">
                  <a:lumMod val="50000"/>
                </a:schemeClr>
              </a:solidFill>
            </a:endParaRPr>
          </a:p>
          <a:p>
            <a:pPr marL="0" indent="0" algn="just">
              <a:buNone/>
            </a:pPr>
            <a:r>
              <a:rPr lang="cs-CZ" sz="2400" u="sng" dirty="0">
                <a:solidFill>
                  <a:schemeClr val="accent1">
                    <a:lumMod val="50000"/>
                  </a:schemeClr>
                </a:solidFill>
              </a:rPr>
              <a:t>§ 75 odst. 2 písm. e)</a:t>
            </a:r>
          </a:p>
          <a:p>
            <a:pPr marL="0" indent="0" algn="just">
              <a:buNone/>
            </a:pPr>
            <a:r>
              <a:rPr lang="cs-CZ" sz="2000" dirty="0"/>
              <a:t>PS bez úhrady se navrhuje rozšířit o cílovou skupinu, u pozůstalých manželů/manželek po osobách uvedených v písmenech b) až d) starších 70 let, </a:t>
            </a:r>
            <a:r>
              <a:rPr lang="cs-CZ" sz="2000" b="1" u="sng" dirty="0"/>
              <a:t>také o partnera/partnerku</a:t>
            </a:r>
            <a:r>
              <a:rPr lang="cs-CZ" sz="2000" dirty="0"/>
              <a:t>, a to v souvislosti se zákonem č. 115/2006 Sb., o registrovaném partnerství a o změně souvisejících zákonů a respektováním práv LGBT menšiny.</a:t>
            </a:r>
          </a:p>
        </p:txBody>
      </p:sp>
    </p:spTree>
    <p:extLst>
      <p:ext uri="{BB962C8B-B14F-4D97-AF65-F5344CB8AC3E}">
        <p14:creationId xmlns:p14="http://schemas.microsoft.com/office/powerpoint/2010/main" val="2297483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Users\mathr_000\Dropbox\Idealiste S\Grafika\mpsv.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448" y="6093296"/>
            <a:ext cx="373528" cy="384329"/>
          </a:xfrm>
          <a:prstGeom prst="rect">
            <a:avLst/>
          </a:prstGeom>
          <a:noFill/>
          <a:extLst>
            <a:ext uri="{909E8E84-426E-40DD-AFC4-6F175D3DCCD1}">
              <a14:hiddenFill xmlns:a14="http://schemas.microsoft.com/office/drawing/2010/main">
                <a:solidFill>
                  <a:srgbClr val="FFFFFF"/>
                </a:solidFill>
              </a14:hiddenFill>
            </a:ext>
          </a:extLst>
        </p:spPr>
      </p:pic>
      <p:sp>
        <p:nvSpPr>
          <p:cNvPr id="9" name="Obdélník 8"/>
          <p:cNvSpPr/>
          <p:nvPr/>
        </p:nvSpPr>
        <p:spPr>
          <a:xfrm>
            <a:off x="0" y="0"/>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 name="Obdélník 9"/>
          <p:cNvSpPr/>
          <p:nvPr/>
        </p:nvSpPr>
        <p:spPr>
          <a:xfrm>
            <a:off x="0" y="6756834"/>
            <a:ext cx="9144000" cy="1011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Zástupný symbol pro obsah 3"/>
          <p:cNvSpPr>
            <a:spLocks noGrp="1"/>
          </p:cNvSpPr>
          <p:nvPr>
            <p:ph idx="1"/>
          </p:nvPr>
        </p:nvSpPr>
        <p:spPr>
          <a:xfrm>
            <a:off x="457200" y="1196752"/>
            <a:ext cx="8399276" cy="5280873"/>
          </a:xfrm>
        </p:spPr>
        <p:txBody>
          <a:bodyPr>
            <a:noAutofit/>
          </a:bodyPr>
          <a:lstStyle/>
          <a:p>
            <a:pPr marL="0" indent="0">
              <a:buNone/>
            </a:pPr>
            <a:r>
              <a:rPr lang="cs-CZ" sz="2400" u="sng" dirty="0">
                <a:solidFill>
                  <a:srgbClr val="002060"/>
                </a:solidFill>
              </a:rPr>
              <a:t>denní stacionář</a:t>
            </a:r>
          </a:p>
          <a:p>
            <a:pPr marL="0" indent="0">
              <a:buNone/>
            </a:pPr>
            <a:r>
              <a:rPr lang="cs-CZ" sz="2000" dirty="0"/>
              <a:t>Sloučení denního stacionáře a centra denních služeb = odstranění duplicit v systému služeb, větší přehlednost a zjednodušení systému.</a:t>
            </a:r>
          </a:p>
          <a:p>
            <a:pPr marL="0" indent="0">
              <a:buNone/>
            </a:pPr>
            <a:endParaRPr lang="cs-CZ" sz="2000" b="1" u="sng" dirty="0">
              <a:solidFill>
                <a:srgbClr val="002060"/>
              </a:solidFill>
            </a:endParaRPr>
          </a:p>
          <a:p>
            <a:pPr marL="0" indent="0">
              <a:buNone/>
            </a:pPr>
            <a:r>
              <a:rPr lang="cs-CZ" sz="2400" u="sng" dirty="0">
                <a:solidFill>
                  <a:srgbClr val="002060"/>
                </a:solidFill>
              </a:rPr>
              <a:t>sloučení pobytových služeb sociální péče (domov pro osoby se zdravotním postižením, domov pro seniory a domov se zvláštním režimem)</a:t>
            </a:r>
          </a:p>
          <a:p>
            <a:pPr marL="0" indent="0">
              <a:buNone/>
            </a:pPr>
            <a:endParaRPr lang="cs-CZ" sz="2000" b="1" u="sng" dirty="0">
              <a:solidFill>
                <a:srgbClr val="002060"/>
              </a:solidFill>
            </a:endParaRPr>
          </a:p>
          <a:p>
            <a:pPr marL="0" indent="0">
              <a:buNone/>
            </a:pPr>
            <a:r>
              <a:rPr lang="cs-CZ" sz="2400" u="sng" dirty="0">
                <a:solidFill>
                  <a:srgbClr val="002060"/>
                </a:solidFill>
              </a:rPr>
              <a:t>sociální služby poskytované osobám v terminálním stavu a osobám blízkým – nová sociální služba</a:t>
            </a:r>
          </a:p>
          <a:p>
            <a:pPr marL="0" indent="0" algn="just">
              <a:buNone/>
            </a:pPr>
            <a:r>
              <a:rPr lang="cs-CZ" sz="2000" dirty="0"/>
              <a:t>Reflektuje sociální složku péče o osobu v terminálním stádiu.</a:t>
            </a:r>
          </a:p>
          <a:p>
            <a:pPr marL="0" indent="0">
              <a:buNone/>
            </a:pPr>
            <a:r>
              <a:rPr lang="cs-CZ" sz="2000" dirty="0"/>
              <a:t>Základní činnosti vychází z </a:t>
            </a:r>
            <a:r>
              <a:rPr lang="cs-CZ" sz="2000" dirty="0" err="1"/>
              <a:t>péčových</a:t>
            </a:r>
            <a:r>
              <a:rPr lang="cs-CZ" sz="2000" dirty="0"/>
              <a:t> služeb, jsou rozšířeny o </a:t>
            </a:r>
            <a:r>
              <a:rPr lang="cs-CZ" sz="2000" b="1" dirty="0"/>
              <a:t>pastorační a duchovní péči, psychosociální podporu při umírání,</a:t>
            </a:r>
            <a:r>
              <a:rPr lang="cs-CZ" sz="2000" dirty="0"/>
              <a:t> </a:t>
            </a:r>
            <a:r>
              <a:rPr lang="cs-CZ" sz="2000" b="1" dirty="0"/>
              <a:t>pomoc osobám blízkým k vyrovnání se s traumatem spojeným s umíráním a úmrtím blízké osoby.</a:t>
            </a:r>
            <a:endParaRPr lang="cs-CZ" sz="2000" dirty="0"/>
          </a:p>
        </p:txBody>
      </p:sp>
      <p:sp>
        <p:nvSpPr>
          <p:cNvPr id="12" name="TextovéPole 11"/>
          <p:cNvSpPr txBox="1"/>
          <p:nvPr/>
        </p:nvSpPr>
        <p:spPr>
          <a:xfrm>
            <a:off x="323528" y="644495"/>
            <a:ext cx="8532948" cy="584775"/>
          </a:xfrm>
          <a:prstGeom prst="rect">
            <a:avLst/>
          </a:prstGeom>
          <a:noFill/>
        </p:spPr>
        <p:txBody>
          <a:bodyPr wrap="square" rtlCol="0">
            <a:spAutoFit/>
          </a:bodyPr>
          <a:lstStyle/>
          <a:p>
            <a:r>
              <a:rPr lang="cs-CZ" sz="3200" b="1" cap="small" dirty="0" err="1">
                <a:solidFill>
                  <a:srgbClr val="002060"/>
                </a:solidFill>
                <a:latin typeface="Century Gothic" pitchFamily="34" charset="0"/>
              </a:rPr>
              <a:t>druhologie</a:t>
            </a:r>
            <a:r>
              <a:rPr lang="cs-CZ" sz="3200" b="1" cap="small" dirty="0">
                <a:solidFill>
                  <a:srgbClr val="002060"/>
                </a:solidFill>
                <a:latin typeface="Century Gothic" pitchFamily="34" charset="0"/>
              </a:rPr>
              <a:t> sociálních služeb </a:t>
            </a:r>
          </a:p>
        </p:txBody>
      </p:sp>
    </p:spTree>
    <p:extLst>
      <p:ext uri="{BB962C8B-B14F-4D97-AF65-F5344CB8AC3E}">
        <p14:creationId xmlns:p14="http://schemas.microsoft.com/office/powerpoint/2010/main" val="2561552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PSV_motiv">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1062</TotalTime>
  <Words>1555</Words>
  <Application>Microsoft Office PowerPoint</Application>
  <PresentationFormat>Předvádění na obrazovce (4:3)</PresentationFormat>
  <Paragraphs>293</Paragraphs>
  <Slides>28</Slides>
  <Notes>15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28</vt:i4>
      </vt:variant>
    </vt:vector>
  </HeadingPairs>
  <TitlesOfParts>
    <vt:vector size="34" baseType="lpstr">
      <vt:lpstr>Arial</vt:lpstr>
      <vt:lpstr>Calibri</vt:lpstr>
      <vt:lpstr>Century Gothic</vt:lpstr>
      <vt:lpstr>Times New Roman</vt:lpstr>
      <vt:lpstr>Wingdings</vt:lpstr>
      <vt:lpstr>MPSV_motiv</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Druhologie sociálních služeb - PS</vt:lpstr>
      <vt:lpstr>Prezentace aplikace PowerPoint</vt:lpstr>
      <vt:lpstr>druhologie sociálních služeb</vt:lpstr>
      <vt:lpstr>Registrace sociálních služeb - Hlavní cíle</vt:lpstr>
      <vt:lpstr>Přehlednost systému – snížení administrativy</vt:lpstr>
      <vt:lpstr>Změna místní příslušnosti při registraci sociálních služeb – dle místa poskytování</vt:lpstr>
      <vt:lpstr>Nastavení personálního a materiálně technického standardu</vt:lpstr>
      <vt:lpstr>Materiálně technický standard (MTS) pro služby sociální péče poskytované pobytovou formou</vt:lpstr>
      <vt:lpstr>Prezentace aplikace PowerPoint</vt:lpstr>
      <vt:lpstr>Prezentace aplikace PowerPoint</vt:lpstr>
      <vt:lpstr>REVIDOVANÉ POVINNOSTI</vt:lpstr>
      <vt:lpstr>REVIDOVANÉ POVINNOSTI</vt:lpstr>
      <vt:lpstr>Prezentace aplikace PowerPoint</vt:lpstr>
      <vt:lpstr>Prezentace aplikace PowerPoint</vt:lpstr>
      <vt:lpstr>Prezentace aplikace PowerPoint</vt:lpstr>
      <vt:lpstr>Prezentace aplikace PowerPoint</vt:lpstr>
      <vt:lpstr>PLÁNOVÁNÍ SOCIÁLNÍCH SLUŽEB</vt:lpstr>
      <vt:lpstr>FINANCOVÁNÍ SOCIÁLNÍCH SLUŽEB</vt:lpstr>
      <vt:lpstr>MTS sociálních služeb pro specifické cílové skupiny – plán dalšího postupu</vt:lpstr>
      <vt:lpstr>doporučené postupy MPSV</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Kahánek Martin Mgr. (MPSV)</dc:creator>
  <cp:lastModifiedBy>Renata</cp:lastModifiedBy>
  <cp:revision>116</cp:revision>
  <cp:lastPrinted>2017-09-08T06:13:54Z</cp:lastPrinted>
  <dcterms:created xsi:type="dcterms:W3CDTF">2018-01-04T09:07:25Z</dcterms:created>
  <dcterms:modified xsi:type="dcterms:W3CDTF">2019-09-30T07:39:33Z</dcterms:modified>
</cp:coreProperties>
</file>